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22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‹#›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‹#›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‹#›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‹#›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‹#›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2004" y="882141"/>
            <a:ext cx="5968390" cy="2087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395" y="1639570"/>
            <a:ext cx="5969609" cy="3460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9304" y="9276080"/>
            <a:ext cx="699135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‹#›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85189"/>
            <a:ext cx="2091689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39165" algn="l"/>
              </a:tabLst>
            </a:pPr>
            <a:r>
              <a:rPr b="1" spc="-140" dirty="0">
                <a:latin typeface="Trebuchet MS"/>
                <a:cs typeface="Trebuchet MS"/>
              </a:rPr>
              <a:t>Heat	</a:t>
            </a:r>
            <a:r>
              <a:rPr b="1" spc="-165" dirty="0">
                <a:latin typeface="Trebuchet MS"/>
                <a:cs typeface="Trebuchet MS"/>
              </a:rPr>
              <a:t>Treating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1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241881" y="885189"/>
            <a:ext cx="362585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69595" algn="l"/>
                <a:tab pos="1860550" algn="l"/>
                <a:tab pos="2649220" algn="l"/>
              </a:tabLst>
            </a:pPr>
            <a:r>
              <a:rPr sz="2600" b="1" spc="-105" dirty="0">
                <a:latin typeface="Trebuchet MS"/>
                <a:cs typeface="Trebuchet MS"/>
              </a:rPr>
              <a:t>of	</a:t>
            </a:r>
            <a:r>
              <a:rPr sz="2600" b="1" spc="-110" dirty="0">
                <a:latin typeface="Trebuchet MS"/>
                <a:cs typeface="Trebuchet MS"/>
              </a:rPr>
              <a:t>Glasses	</a:t>
            </a:r>
            <a:r>
              <a:rPr sz="2600" b="1" spc="-125" dirty="0">
                <a:latin typeface="Trebuchet MS"/>
                <a:cs typeface="Trebuchet MS"/>
              </a:rPr>
              <a:t>and	</a:t>
            </a:r>
            <a:r>
              <a:rPr sz="2600" b="1" spc="-110" dirty="0">
                <a:latin typeface="Trebuchet MS"/>
                <a:cs typeface="Trebuchet MS"/>
              </a:rPr>
              <a:t>glasses</a:t>
            </a:r>
            <a:endParaRPr sz="26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1154022"/>
            <a:ext cx="5972175" cy="7791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571365">
              <a:lnSpc>
                <a:spcPct val="149200"/>
              </a:lnSpc>
              <a:spcBef>
                <a:spcPts val="100"/>
              </a:spcBef>
            </a:pPr>
            <a:r>
              <a:rPr sz="2600" b="1" spc="-180" dirty="0">
                <a:latin typeface="Trebuchet MS"/>
                <a:cs typeface="Trebuchet MS"/>
              </a:rPr>
              <a:t>ceramic  </a:t>
            </a:r>
            <a:r>
              <a:rPr sz="2600" b="1" spc="-135" dirty="0">
                <a:latin typeface="Trebuchet MS"/>
                <a:cs typeface="Trebuchet MS"/>
              </a:rPr>
              <a:t>Ann</a:t>
            </a:r>
            <a:r>
              <a:rPr sz="2600" b="1" spc="-140" dirty="0">
                <a:latin typeface="Trebuchet MS"/>
                <a:cs typeface="Trebuchet MS"/>
              </a:rPr>
              <a:t>e</a:t>
            </a:r>
            <a:r>
              <a:rPr sz="2600" b="1" spc="-135" dirty="0">
                <a:latin typeface="Trebuchet MS"/>
                <a:cs typeface="Trebuchet MS"/>
              </a:rPr>
              <a:t>al</a:t>
            </a:r>
            <a:r>
              <a:rPr sz="2600" b="1" spc="-110" dirty="0">
                <a:latin typeface="Trebuchet MS"/>
                <a:cs typeface="Trebuchet MS"/>
              </a:rPr>
              <a:t>i</a:t>
            </a:r>
            <a:r>
              <a:rPr sz="2600" b="1" spc="-105" dirty="0">
                <a:latin typeface="Trebuchet MS"/>
                <a:cs typeface="Trebuchet MS"/>
              </a:rPr>
              <a:t>ng</a:t>
            </a:r>
            <a:endParaRPr sz="2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600" dirty="0">
                <a:latin typeface="Georgia"/>
                <a:cs typeface="Georgia"/>
              </a:rPr>
              <a:t>When</a:t>
            </a:r>
            <a:r>
              <a:rPr sz="2600" spc="18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a</a:t>
            </a:r>
            <a:r>
              <a:rPr sz="2600" spc="18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ceramic</a:t>
            </a:r>
            <a:r>
              <a:rPr sz="2600" spc="19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material</a:t>
            </a:r>
            <a:r>
              <a:rPr sz="2600" spc="19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is</a:t>
            </a:r>
            <a:r>
              <a:rPr sz="2600" spc="19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cooled</a:t>
            </a:r>
            <a:r>
              <a:rPr sz="2600" spc="19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from</a:t>
            </a:r>
            <a:endParaRPr sz="2600">
              <a:latin typeface="Georgia"/>
              <a:cs typeface="Georgia"/>
            </a:endParaRPr>
          </a:p>
          <a:p>
            <a:pPr marL="12700" marR="5080" algn="just">
              <a:lnSpc>
                <a:spcPct val="189400"/>
              </a:lnSpc>
              <a:spcBef>
                <a:spcPts val="10"/>
              </a:spcBef>
            </a:pPr>
            <a:r>
              <a:rPr sz="2600" dirty="0">
                <a:latin typeface="Georgia"/>
                <a:cs typeface="Georgia"/>
              </a:rPr>
              <a:t>an </a:t>
            </a:r>
            <a:r>
              <a:rPr sz="2600" spc="-5" dirty="0">
                <a:latin typeface="Georgia"/>
                <a:cs typeface="Georgia"/>
              </a:rPr>
              <a:t>elevated temperature, internal  stresses, called thermal stresses, </a:t>
            </a:r>
            <a:r>
              <a:rPr sz="2600" dirty="0">
                <a:latin typeface="Georgia"/>
                <a:cs typeface="Georgia"/>
              </a:rPr>
              <a:t>may </a:t>
            </a:r>
            <a:r>
              <a:rPr sz="2600" spc="-5" dirty="0">
                <a:latin typeface="Georgia"/>
                <a:cs typeface="Georgia"/>
              </a:rPr>
              <a:t>be  introduced </a:t>
            </a:r>
            <a:r>
              <a:rPr sz="2600" dirty="0">
                <a:latin typeface="Georgia"/>
                <a:cs typeface="Georgia"/>
              </a:rPr>
              <a:t>as a </a:t>
            </a:r>
            <a:r>
              <a:rPr sz="2600" spc="-5" dirty="0">
                <a:latin typeface="Georgia"/>
                <a:cs typeface="Georgia"/>
              </a:rPr>
              <a:t>result of the difference</a:t>
            </a:r>
            <a:r>
              <a:rPr sz="2600" spc="-19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in  </a:t>
            </a:r>
            <a:r>
              <a:rPr sz="2600" spc="-5" dirty="0">
                <a:latin typeface="Georgia"/>
                <a:cs typeface="Georgia"/>
              </a:rPr>
              <a:t>cooling rate </a:t>
            </a:r>
            <a:r>
              <a:rPr sz="2600" dirty="0">
                <a:latin typeface="Georgia"/>
                <a:cs typeface="Georgia"/>
              </a:rPr>
              <a:t>and </a:t>
            </a:r>
            <a:r>
              <a:rPr sz="2600" spc="-5" dirty="0">
                <a:latin typeface="Georgia"/>
                <a:cs typeface="Georgia"/>
              </a:rPr>
              <a:t>thermal contraction  between the surface </a:t>
            </a:r>
            <a:r>
              <a:rPr sz="2600" dirty="0">
                <a:latin typeface="Georgia"/>
                <a:cs typeface="Georgia"/>
              </a:rPr>
              <a:t>and </a:t>
            </a:r>
            <a:r>
              <a:rPr sz="2600" spc="-5" dirty="0">
                <a:latin typeface="Georgia"/>
                <a:cs typeface="Georgia"/>
              </a:rPr>
              <a:t>interior</a:t>
            </a:r>
            <a:r>
              <a:rPr sz="2600" spc="-15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regions.  These </a:t>
            </a:r>
            <a:r>
              <a:rPr sz="2600" spc="-5" dirty="0">
                <a:latin typeface="Georgia"/>
                <a:cs typeface="Georgia"/>
              </a:rPr>
              <a:t>thermal stresses </a:t>
            </a:r>
            <a:r>
              <a:rPr sz="2600" dirty="0">
                <a:latin typeface="Georgia"/>
                <a:cs typeface="Georgia"/>
              </a:rPr>
              <a:t>are </a:t>
            </a:r>
            <a:r>
              <a:rPr sz="2600" spc="-5" dirty="0">
                <a:latin typeface="Georgia"/>
                <a:cs typeface="Georgia"/>
              </a:rPr>
              <a:t>important </a:t>
            </a:r>
            <a:r>
              <a:rPr sz="2600" dirty="0">
                <a:latin typeface="Georgia"/>
                <a:cs typeface="Georgia"/>
              </a:rPr>
              <a:t>in  </a:t>
            </a:r>
            <a:r>
              <a:rPr sz="2600" spc="-5" dirty="0">
                <a:latin typeface="Georgia"/>
                <a:cs typeface="Georgia"/>
              </a:rPr>
              <a:t>brittle ceramics, especially glasses, </a:t>
            </a:r>
            <a:r>
              <a:rPr sz="2600" spc="-10" dirty="0">
                <a:latin typeface="Georgia"/>
                <a:cs typeface="Georgia"/>
              </a:rPr>
              <a:t>since  </a:t>
            </a:r>
            <a:r>
              <a:rPr sz="2600" spc="-5" dirty="0">
                <a:latin typeface="Georgia"/>
                <a:cs typeface="Georgia"/>
              </a:rPr>
              <a:t>they   </a:t>
            </a:r>
            <a:r>
              <a:rPr sz="2600" dirty="0">
                <a:latin typeface="Georgia"/>
                <a:cs typeface="Georgia"/>
              </a:rPr>
              <a:t>may  </a:t>
            </a:r>
            <a:r>
              <a:rPr sz="2600" spc="-5" dirty="0">
                <a:latin typeface="Georgia"/>
                <a:cs typeface="Georgia"/>
              </a:rPr>
              <a:t>weaken   the   </a:t>
            </a:r>
            <a:r>
              <a:rPr sz="2600" dirty="0">
                <a:latin typeface="Georgia"/>
                <a:cs typeface="Georgia"/>
              </a:rPr>
              <a:t>material  </a:t>
            </a:r>
            <a:r>
              <a:rPr sz="2600" spc="-5" dirty="0">
                <a:latin typeface="Georgia"/>
                <a:cs typeface="Georgia"/>
              </a:rPr>
              <a:t>or, </a:t>
            </a:r>
            <a:r>
              <a:rPr sz="2600" spc="4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in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80618"/>
            <a:ext cx="596709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63040" algn="l"/>
                <a:tab pos="2213610" algn="l"/>
                <a:tab pos="3037205" algn="l"/>
                <a:tab pos="4027170" algn="l"/>
                <a:tab pos="5146040" algn="l"/>
              </a:tabLst>
            </a:pPr>
            <a:r>
              <a:rPr dirty="0"/>
              <a:t>chang</a:t>
            </a:r>
            <a:r>
              <a:rPr spc="-15" dirty="0"/>
              <a:t>e</a:t>
            </a:r>
            <a:r>
              <a:rPr dirty="0"/>
              <a:t>s	</a:t>
            </a:r>
            <a:r>
              <a:rPr spc="-20" dirty="0"/>
              <a:t>t</a:t>
            </a:r>
            <a:r>
              <a:rPr dirty="0"/>
              <a:t>h</a:t>
            </a:r>
            <a:r>
              <a:rPr spc="5" dirty="0"/>
              <a:t>a</a:t>
            </a:r>
            <a:r>
              <a:rPr dirty="0"/>
              <a:t>t	t</a:t>
            </a:r>
            <a:r>
              <a:rPr spc="-15" dirty="0"/>
              <a:t>a</a:t>
            </a:r>
            <a:r>
              <a:rPr dirty="0"/>
              <a:t>ke	place	d</a:t>
            </a:r>
            <a:r>
              <a:rPr spc="5" dirty="0"/>
              <a:t>u</a:t>
            </a:r>
            <a:r>
              <a:rPr dirty="0"/>
              <a:t>r</a:t>
            </a:r>
            <a:r>
              <a:rPr spc="-20" dirty="0"/>
              <a:t>i</a:t>
            </a:r>
            <a:r>
              <a:rPr dirty="0"/>
              <a:t>ng	t</a:t>
            </a:r>
            <a:r>
              <a:rPr spc="-15" dirty="0"/>
              <a:t>h</a:t>
            </a:r>
            <a:r>
              <a:rPr dirty="0"/>
              <a:t>ese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10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639570"/>
            <a:ext cx="5970905" cy="72586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18005" algn="l"/>
                <a:tab pos="2670810" algn="l"/>
                <a:tab pos="3427729" algn="l"/>
                <a:tab pos="4921250" algn="l"/>
                <a:tab pos="5496560" algn="l"/>
              </a:tabLst>
            </a:pPr>
            <a:r>
              <a:rPr sz="2600" dirty="0">
                <a:latin typeface="Arial"/>
                <a:cs typeface="Arial"/>
              </a:rPr>
              <a:t>proc</a:t>
            </a:r>
            <a:r>
              <a:rPr sz="2600" spc="-10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sses	a</a:t>
            </a:r>
            <a:r>
              <a:rPr sz="2600" spc="5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d	</a:t>
            </a:r>
            <a:r>
              <a:rPr sz="2600" spc="-20" dirty="0">
                <a:latin typeface="Arial"/>
                <a:cs typeface="Arial"/>
              </a:rPr>
              <a:t>t</a:t>
            </a:r>
            <a:r>
              <a:rPr sz="2600" spc="-10" dirty="0">
                <a:latin typeface="Arial"/>
                <a:cs typeface="Arial"/>
              </a:rPr>
              <a:t>h</a:t>
            </a:r>
            <a:r>
              <a:rPr sz="2600" dirty="0">
                <a:latin typeface="Arial"/>
                <a:cs typeface="Arial"/>
              </a:rPr>
              <a:t>e	fea</a:t>
            </a:r>
            <a:r>
              <a:rPr sz="2600" spc="-15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ures	of	t</a:t>
            </a:r>
            <a:r>
              <a:rPr sz="2600" spc="-15" dirty="0">
                <a:latin typeface="Arial"/>
                <a:cs typeface="Arial"/>
              </a:rPr>
              <a:t>h</a:t>
            </a:r>
            <a:r>
              <a:rPr sz="2600" dirty="0">
                <a:latin typeface="Arial"/>
                <a:cs typeface="Arial"/>
              </a:rPr>
              <a:t>e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600" spc="-5" dirty="0">
                <a:latin typeface="Arial"/>
                <a:cs typeface="Arial"/>
              </a:rPr>
              <a:t>finished</a:t>
            </a:r>
            <a:r>
              <a:rPr sz="260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piece.</a:t>
            </a:r>
            <a:endParaRPr sz="2600">
              <a:latin typeface="Arial"/>
              <a:cs typeface="Arial"/>
            </a:endParaRPr>
          </a:p>
          <a:p>
            <a:pPr marL="12700" marR="6350" algn="just">
              <a:lnSpc>
                <a:spcPct val="191600"/>
              </a:lnSpc>
            </a:pPr>
            <a:r>
              <a:rPr sz="2600" dirty="0">
                <a:latin typeface="Arial"/>
                <a:cs typeface="Arial"/>
              </a:rPr>
              <a:t>The as-mined </a:t>
            </a:r>
            <a:r>
              <a:rPr sz="2600" spc="-5" dirty="0">
                <a:latin typeface="Arial"/>
                <a:cs typeface="Arial"/>
              </a:rPr>
              <a:t>raw materials </a:t>
            </a:r>
            <a:r>
              <a:rPr sz="2600" dirty="0">
                <a:latin typeface="Arial"/>
                <a:cs typeface="Arial"/>
              </a:rPr>
              <a:t>usually</a:t>
            </a:r>
            <a:r>
              <a:rPr sz="2600" spc="-49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have  to </a:t>
            </a:r>
            <a:r>
              <a:rPr sz="2600" dirty="0">
                <a:latin typeface="Arial"/>
                <a:cs typeface="Arial"/>
              </a:rPr>
              <a:t>go </a:t>
            </a:r>
            <a:r>
              <a:rPr sz="2600" spc="-5" dirty="0">
                <a:latin typeface="Arial"/>
                <a:cs typeface="Arial"/>
              </a:rPr>
              <a:t>through </a:t>
            </a:r>
            <a:r>
              <a:rPr sz="2600" dirty="0">
                <a:latin typeface="Arial"/>
                <a:cs typeface="Arial"/>
              </a:rPr>
              <a:t>a milling or grinding  operation    in    </a:t>
            </a:r>
            <a:r>
              <a:rPr sz="2600" spc="-5" dirty="0">
                <a:latin typeface="Arial"/>
                <a:cs typeface="Arial"/>
              </a:rPr>
              <a:t>which    particle    size</a:t>
            </a:r>
            <a:r>
              <a:rPr sz="2600" spc="130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is</a:t>
            </a:r>
            <a:endParaRPr sz="2600">
              <a:latin typeface="Arial"/>
              <a:cs typeface="Arial"/>
            </a:endParaRPr>
          </a:p>
          <a:p>
            <a:pPr marL="12700" marR="5080" algn="just">
              <a:lnSpc>
                <a:spcPct val="191700"/>
              </a:lnSpc>
              <a:spcBef>
                <a:spcPts val="5"/>
              </a:spcBef>
            </a:pPr>
            <a:r>
              <a:rPr sz="2600" dirty="0">
                <a:latin typeface="Arial"/>
                <a:cs typeface="Arial"/>
              </a:rPr>
              <a:t>reduced; </a:t>
            </a:r>
            <a:r>
              <a:rPr sz="2600" spc="-5" dirty="0">
                <a:latin typeface="Arial"/>
                <a:cs typeface="Arial"/>
              </a:rPr>
              <a:t>this </a:t>
            </a:r>
            <a:r>
              <a:rPr sz="2600" spc="-10" dirty="0">
                <a:latin typeface="Arial"/>
                <a:cs typeface="Arial"/>
              </a:rPr>
              <a:t>is </a:t>
            </a:r>
            <a:r>
              <a:rPr sz="2600" dirty="0">
                <a:latin typeface="Arial"/>
                <a:cs typeface="Arial"/>
              </a:rPr>
              <a:t>followed </a:t>
            </a:r>
            <a:r>
              <a:rPr sz="2600" spc="-5" dirty="0">
                <a:latin typeface="Arial"/>
                <a:cs typeface="Arial"/>
              </a:rPr>
              <a:t>by </a:t>
            </a:r>
            <a:r>
              <a:rPr sz="2600" dirty="0">
                <a:latin typeface="Arial"/>
                <a:cs typeface="Arial"/>
              </a:rPr>
              <a:t>screening or  </a:t>
            </a:r>
            <a:r>
              <a:rPr sz="2600" spc="-5" dirty="0">
                <a:latin typeface="Arial"/>
                <a:cs typeface="Arial"/>
              </a:rPr>
              <a:t>sizing </a:t>
            </a:r>
            <a:r>
              <a:rPr sz="2600" dirty="0">
                <a:latin typeface="Arial"/>
                <a:cs typeface="Arial"/>
              </a:rPr>
              <a:t>to produce a powdered product  having a desired </a:t>
            </a:r>
            <a:r>
              <a:rPr sz="2600" spc="-5" dirty="0">
                <a:latin typeface="Arial"/>
                <a:cs typeface="Arial"/>
              </a:rPr>
              <a:t>range </a:t>
            </a:r>
            <a:r>
              <a:rPr sz="2600" dirty="0">
                <a:latin typeface="Arial"/>
                <a:cs typeface="Arial"/>
              </a:rPr>
              <a:t>of </a:t>
            </a:r>
            <a:r>
              <a:rPr sz="2600" spc="-5" dirty="0">
                <a:latin typeface="Arial"/>
                <a:cs typeface="Arial"/>
              </a:rPr>
              <a:t>particle </a:t>
            </a:r>
            <a:r>
              <a:rPr sz="2600" dirty="0">
                <a:latin typeface="Arial"/>
                <a:cs typeface="Arial"/>
              </a:rPr>
              <a:t>sizes.  For multicomponent systems, </a:t>
            </a:r>
            <a:r>
              <a:rPr sz="2600" spc="-5" dirty="0">
                <a:latin typeface="Arial"/>
                <a:cs typeface="Arial"/>
              </a:rPr>
              <a:t>powders  </a:t>
            </a:r>
            <a:r>
              <a:rPr sz="2600" dirty="0">
                <a:latin typeface="Arial"/>
                <a:cs typeface="Arial"/>
              </a:rPr>
              <a:t>must</a:t>
            </a:r>
            <a:r>
              <a:rPr sz="2600" spc="47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be</a:t>
            </a:r>
            <a:r>
              <a:rPr sz="2600" spc="484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thoroughly</a:t>
            </a:r>
            <a:r>
              <a:rPr sz="2600" spc="47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(totally)</a:t>
            </a:r>
            <a:r>
              <a:rPr sz="2600" spc="484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mixed</a:t>
            </a:r>
            <a:r>
              <a:rPr sz="2600" spc="47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with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80618"/>
            <a:ext cx="596900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70280" algn="l"/>
                <a:tab pos="1669414" algn="l"/>
                <a:tab pos="3013075" algn="l"/>
                <a:tab pos="3916045" algn="l"/>
                <a:tab pos="5680075" algn="l"/>
              </a:tabLst>
            </a:pPr>
            <a:r>
              <a:rPr dirty="0"/>
              <a:t>w</a:t>
            </a:r>
            <a:r>
              <a:rPr spc="5" dirty="0"/>
              <a:t>a</a:t>
            </a:r>
            <a:r>
              <a:rPr dirty="0"/>
              <a:t>ter	</a:t>
            </a:r>
            <a:r>
              <a:rPr spc="-10" dirty="0"/>
              <a:t>a</a:t>
            </a:r>
            <a:r>
              <a:rPr dirty="0"/>
              <a:t>nd	p</a:t>
            </a:r>
            <a:r>
              <a:rPr spc="5" dirty="0"/>
              <a:t>e</a:t>
            </a:r>
            <a:r>
              <a:rPr dirty="0"/>
              <a:t>r</a:t>
            </a:r>
            <a:r>
              <a:rPr spc="-15" dirty="0"/>
              <a:t>h</a:t>
            </a:r>
            <a:r>
              <a:rPr dirty="0"/>
              <a:t>aps	oth</a:t>
            </a:r>
            <a:r>
              <a:rPr spc="5" dirty="0"/>
              <a:t>e</a:t>
            </a:r>
            <a:r>
              <a:rPr dirty="0"/>
              <a:t>r	i</a:t>
            </a:r>
            <a:r>
              <a:rPr spc="-15" dirty="0"/>
              <a:t>n</a:t>
            </a:r>
            <a:r>
              <a:rPr dirty="0"/>
              <a:t>g</a:t>
            </a:r>
            <a:r>
              <a:rPr spc="-15" dirty="0"/>
              <a:t>r</a:t>
            </a:r>
            <a:r>
              <a:rPr dirty="0"/>
              <a:t>e</a:t>
            </a:r>
            <a:r>
              <a:rPr spc="5" dirty="0"/>
              <a:t>d</a:t>
            </a:r>
            <a:r>
              <a:rPr dirty="0"/>
              <a:t>i</a:t>
            </a:r>
            <a:r>
              <a:rPr spc="-15" dirty="0"/>
              <a:t>e</a:t>
            </a:r>
            <a:r>
              <a:rPr dirty="0"/>
              <a:t>nts	to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11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639570"/>
            <a:ext cx="5970905" cy="6499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21715" algn="l"/>
                <a:tab pos="2011045" algn="l"/>
                <a:tab pos="4523740" algn="l"/>
                <a:tab pos="5477510" algn="l"/>
              </a:tabLst>
            </a:pPr>
            <a:r>
              <a:rPr sz="2600" dirty="0">
                <a:latin typeface="Arial"/>
                <a:cs typeface="Arial"/>
              </a:rPr>
              <a:t>gi</a:t>
            </a:r>
            <a:r>
              <a:rPr sz="2600" spc="5" dirty="0">
                <a:latin typeface="Arial"/>
                <a:cs typeface="Arial"/>
              </a:rPr>
              <a:t>v</a:t>
            </a:r>
            <a:r>
              <a:rPr sz="2600" dirty="0">
                <a:latin typeface="Arial"/>
                <a:cs typeface="Arial"/>
              </a:rPr>
              <a:t>e	fl</a:t>
            </a:r>
            <a:r>
              <a:rPr sz="2600" spc="-15" dirty="0">
                <a:latin typeface="Arial"/>
                <a:cs typeface="Arial"/>
              </a:rPr>
              <a:t>o</a:t>
            </a:r>
            <a:r>
              <a:rPr sz="2600" dirty="0">
                <a:latin typeface="Arial"/>
                <a:cs typeface="Arial"/>
              </a:rPr>
              <a:t>w	char</a:t>
            </a:r>
            <a:r>
              <a:rPr sz="2600" spc="-10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cterist</a:t>
            </a:r>
            <a:r>
              <a:rPr sz="2600" spc="-1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cs	that	are</a:t>
            </a:r>
            <a:endParaRPr sz="2600">
              <a:latin typeface="Arial"/>
              <a:cs typeface="Arial"/>
            </a:endParaRPr>
          </a:p>
          <a:p>
            <a:pPr marL="12700" marR="5080" algn="just">
              <a:lnSpc>
                <a:spcPct val="191700"/>
              </a:lnSpc>
              <a:spcBef>
                <a:spcPts val="10"/>
              </a:spcBef>
            </a:pPr>
            <a:r>
              <a:rPr sz="2600" spc="-5" dirty="0">
                <a:latin typeface="Arial"/>
                <a:cs typeface="Arial"/>
              </a:rPr>
              <a:t>compatible </a:t>
            </a:r>
            <a:r>
              <a:rPr sz="2600" dirty="0">
                <a:latin typeface="Arial"/>
                <a:cs typeface="Arial"/>
              </a:rPr>
              <a:t>with </a:t>
            </a:r>
            <a:r>
              <a:rPr sz="2600" spc="-5" dirty="0">
                <a:latin typeface="Arial"/>
                <a:cs typeface="Arial"/>
              </a:rPr>
              <a:t>the particular forming  </a:t>
            </a:r>
            <a:r>
              <a:rPr sz="2600" dirty="0">
                <a:latin typeface="Arial"/>
                <a:cs typeface="Arial"/>
              </a:rPr>
              <a:t>technique. The </a:t>
            </a:r>
            <a:r>
              <a:rPr sz="2600" spc="-5" dirty="0">
                <a:latin typeface="Arial"/>
                <a:cs typeface="Arial"/>
              </a:rPr>
              <a:t>formed piece </a:t>
            </a:r>
            <a:r>
              <a:rPr sz="2600" dirty="0">
                <a:latin typeface="Arial"/>
                <a:cs typeface="Arial"/>
              </a:rPr>
              <a:t>must </a:t>
            </a:r>
            <a:r>
              <a:rPr sz="2600" spc="-5" dirty="0">
                <a:latin typeface="Arial"/>
                <a:cs typeface="Arial"/>
              </a:rPr>
              <a:t>have  </a:t>
            </a:r>
            <a:r>
              <a:rPr sz="2600" dirty="0">
                <a:latin typeface="Arial"/>
                <a:cs typeface="Arial"/>
              </a:rPr>
              <a:t>sufficient mechanical </a:t>
            </a:r>
            <a:r>
              <a:rPr sz="2600" spc="-5" dirty="0">
                <a:latin typeface="Arial"/>
                <a:cs typeface="Arial"/>
              </a:rPr>
              <a:t>strength </a:t>
            </a:r>
            <a:r>
              <a:rPr sz="2600" dirty="0">
                <a:latin typeface="Arial"/>
                <a:cs typeface="Arial"/>
              </a:rPr>
              <a:t>to </a:t>
            </a:r>
            <a:r>
              <a:rPr sz="2600" spc="-5" dirty="0">
                <a:latin typeface="Arial"/>
                <a:cs typeface="Arial"/>
              </a:rPr>
              <a:t>remain  </a:t>
            </a:r>
            <a:r>
              <a:rPr sz="2600" dirty="0">
                <a:latin typeface="Arial"/>
                <a:cs typeface="Arial"/>
              </a:rPr>
              <a:t>intact </a:t>
            </a:r>
            <a:r>
              <a:rPr sz="2600" spc="-5" dirty="0">
                <a:latin typeface="Arial"/>
                <a:cs typeface="Arial"/>
              </a:rPr>
              <a:t>during transporting, </a:t>
            </a:r>
            <a:r>
              <a:rPr sz="2600" dirty="0">
                <a:latin typeface="Arial"/>
                <a:cs typeface="Arial"/>
              </a:rPr>
              <a:t>drying, and  </a:t>
            </a:r>
            <a:r>
              <a:rPr sz="2600" spc="-5" dirty="0">
                <a:latin typeface="Arial"/>
                <a:cs typeface="Arial"/>
              </a:rPr>
              <a:t>firing </a:t>
            </a:r>
            <a:r>
              <a:rPr sz="2600" dirty="0">
                <a:latin typeface="Arial"/>
                <a:cs typeface="Arial"/>
              </a:rPr>
              <a:t>operations. </a:t>
            </a:r>
            <a:r>
              <a:rPr sz="2600" spc="-5" dirty="0">
                <a:latin typeface="Arial"/>
                <a:cs typeface="Arial"/>
              </a:rPr>
              <a:t>Two common shaping  </a:t>
            </a:r>
            <a:r>
              <a:rPr sz="2600" dirty="0">
                <a:latin typeface="Arial"/>
                <a:cs typeface="Arial"/>
              </a:rPr>
              <a:t>techniques are </a:t>
            </a:r>
            <a:r>
              <a:rPr sz="2600" spc="-5" dirty="0">
                <a:latin typeface="Arial"/>
                <a:cs typeface="Arial"/>
              </a:rPr>
              <a:t>utilized </a:t>
            </a:r>
            <a:r>
              <a:rPr sz="2600" dirty="0">
                <a:latin typeface="Arial"/>
                <a:cs typeface="Arial"/>
              </a:rPr>
              <a:t>for forming clay-  based compositions: </a:t>
            </a:r>
            <a:r>
              <a:rPr sz="2600" b="1" spc="-5" dirty="0">
                <a:latin typeface="Arial"/>
                <a:cs typeface="Arial"/>
              </a:rPr>
              <a:t>hydroplastic  </a:t>
            </a:r>
            <a:r>
              <a:rPr sz="2600" b="1" dirty="0">
                <a:latin typeface="Arial"/>
                <a:cs typeface="Arial"/>
              </a:rPr>
              <a:t>forming </a:t>
            </a:r>
            <a:r>
              <a:rPr sz="2600" spc="-5" dirty="0">
                <a:latin typeface="Arial"/>
                <a:cs typeface="Arial"/>
              </a:rPr>
              <a:t>and </a:t>
            </a:r>
            <a:r>
              <a:rPr sz="2600" b="1" spc="-5" dirty="0">
                <a:latin typeface="Arial"/>
                <a:cs typeface="Arial"/>
              </a:rPr>
              <a:t>slip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casting.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85189"/>
            <a:ext cx="295465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35" dirty="0">
                <a:latin typeface="Trebuchet MS"/>
                <a:cs typeface="Trebuchet MS"/>
              </a:rPr>
              <a:t>Hydroplastic</a:t>
            </a:r>
            <a:r>
              <a:rPr b="1" spc="-254" dirty="0">
                <a:latin typeface="Trebuchet MS"/>
                <a:cs typeface="Trebuchet MS"/>
              </a:rPr>
              <a:t> </a:t>
            </a:r>
            <a:r>
              <a:rPr b="1" spc="-155" dirty="0">
                <a:latin typeface="Trebuchet MS"/>
                <a:cs typeface="Trebuchet MS"/>
              </a:rPr>
              <a:t>Forming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12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470406"/>
            <a:ext cx="5971540" cy="72586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3100" algn="l"/>
                <a:tab pos="2488565" algn="l"/>
                <a:tab pos="3752850" algn="l"/>
                <a:tab pos="4613275" algn="l"/>
              </a:tabLst>
            </a:pPr>
            <a:r>
              <a:rPr sz="2600" dirty="0">
                <a:latin typeface="Arial"/>
                <a:cs typeface="Arial"/>
              </a:rPr>
              <a:t>As	</a:t>
            </a:r>
            <a:r>
              <a:rPr sz="2600" spc="-15" dirty="0">
                <a:latin typeface="Arial"/>
                <a:cs typeface="Arial"/>
              </a:rPr>
              <a:t>m</a:t>
            </a:r>
            <a:r>
              <a:rPr sz="2600" dirty="0">
                <a:latin typeface="Arial"/>
                <a:cs typeface="Arial"/>
              </a:rPr>
              <a:t>e</a:t>
            </a:r>
            <a:r>
              <a:rPr sz="2600" spc="5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t</a:t>
            </a:r>
            <a:r>
              <a:rPr sz="2600" spc="-20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o</a:t>
            </a:r>
            <a:r>
              <a:rPr sz="2600" spc="5" dirty="0">
                <a:latin typeface="Arial"/>
                <a:cs typeface="Arial"/>
              </a:rPr>
              <a:t>n</a:t>
            </a:r>
            <a:r>
              <a:rPr sz="2600" spc="-10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d	</a:t>
            </a:r>
            <a:r>
              <a:rPr sz="2600" spc="-10" dirty="0">
                <a:latin typeface="Arial"/>
                <a:cs typeface="Arial"/>
              </a:rPr>
              <a:t>ab</a:t>
            </a:r>
            <a:r>
              <a:rPr sz="2600" dirty="0">
                <a:latin typeface="Arial"/>
                <a:cs typeface="Arial"/>
              </a:rPr>
              <a:t>ove,	clay	min</a:t>
            </a:r>
            <a:r>
              <a:rPr sz="2600" spc="5" dirty="0">
                <a:latin typeface="Arial"/>
                <a:cs typeface="Arial"/>
              </a:rPr>
              <a:t>e</a:t>
            </a:r>
            <a:r>
              <a:rPr sz="2600" spc="-20" dirty="0">
                <a:latin typeface="Arial"/>
                <a:cs typeface="Arial"/>
              </a:rPr>
              <a:t>r</a:t>
            </a:r>
            <a:r>
              <a:rPr sz="2600" dirty="0">
                <a:latin typeface="Arial"/>
                <a:cs typeface="Arial"/>
              </a:rPr>
              <a:t>als,</a:t>
            </a:r>
            <a:endParaRPr sz="2600">
              <a:latin typeface="Arial"/>
              <a:cs typeface="Arial"/>
            </a:endParaRPr>
          </a:p>
          <a:p>
            <a:pPr marL="12700" marR="5080" algn="just">
              <a:lnSpc>
                <a:spcPct val="191700"/>
              </a:lnSpc>
              <a:spcBef>
                <a:spcPts val="10"/>
              </a:spcBef>
            </a:pPr>
            <a:r>
              <a:rPr sz="2600" dirty="0">
                <a:latin typeface="Arial"/>
                <a:cs typeface="Arial"/>
              </a:rPr>
              <a:t>when </a:t>
            </a:r>
            <a:r>
              <a:rPr sz="2600" spc="-5" dirty="0">
                <a:latin typeface="Arial"/>
                <a:cs typeface="Arial"/>
              </a:rPr>
              <a:t>mixed </a:t>
            </a:r>
            <a:r>
              <a:rPr sz="2600" dirty="0">
                <a:latin typeface="Arial"/>
                <a:cs typeface="Arial"/>
              </a:rPr>
              <a:t>with water, become highly  plastic </a:t>
            </a:r>
            <a:r>
              <a:rPr sz="2600" spc="-5" dirty="0">
                <a:latin typeface="Arial"/>
                <a:cs typeface="Arial"/>
              </a:rPr>
              <a:t>and flexible </a:t>
            </a:r>
            <a:r>
              <a:rPr sz="2600" dirty="0">
                <a:latin typeface="Arial"/>
                <a:cs typeface="Arial"/>
              </a:rPr>
              <a:t>and </a:t>
            </a:r>
            <a:r>
              <a:rPr sz="2600" spc="-5" dirty="0">
                <a:latin typeface="Arial"/>
                <a:cs typeface="Arial"/>
              </a:rPr>
              <a:t>may </a:t>
            </a:r>
            <a:r>
              <a:rPr sz="2600" dirty="0">
                <a:latin typeface="Arial"/>
                <a:cs typeface="Arial"/>
              </a:rPr>
              <a:t>be </a:t>
            </a:r>
            <a:r>
              <a:rPr sz="2600" spc="5" dirty="0">
                <a:latin typeface="Arial"/>
                <a:cs typeface="Arial"/>
              </a:rPr>
              <a:t>molded  </a:t>
            </a:r>
            <a:r>
              <a:rPr sz="2600" dirty="0">
                <a:latin typeface="Arial"/>
                <a:cs typeface="Arial"/>
              </a:rPr>
              <a:t>without cracking; </a:t>
            </a:r>
            <a:r>
              <a:rPr sz="2600" spc="-5" dirty="0">
                <a:latin typeface="Arial"/>
                <a:cs typeface="Arial"/>
              </a:rPr>
              <a:t>however, </a:t>
            </a:r>
            <a:r>
              <a:rPr sz="2600" dirty="0">
                <a:latin typeface="Arial"/>
                <a:cs typeface="Arial"/>
              </a:rPr>
              <a:t>they </a:t>
            </a:r>
            <a:r>
              <a:rPr sz="2600" spc="-5" dirty="0">
                <a:latin typeface="Arial"/>
                <a:cs typeface="Arial"/>
              </a:rPr>
              <a:t>have  </a:t>
            </a:r>
            <a:r>
              <a:rPr sz="2600" dirty="0">
                <a:latin typeface="Arial"/>
                <a:cs typeface="Arial"/>
              </a:rPr>
              <a:t>extremely low </a:t>
            </a:r>
            <a:r>
              <a:rPr sz="2600" spc="-5" dirty="0">
                <a:latin typeface="Arial"/>
                <a:cs typeface="Arial"/>
              </a:rPr>
              <a:t>yield </a:t>
            </a:r>
            <a:r>
              <a:rPr sz="2600" dirty="0">
                <a:latin typeface="Arial"/>
                <a:cs typeface="Arial"/>
              </a:rPr>
              <a:t>strengths. The  </a:t>
            </a:r>
            <a:r>
              <a:rPr sz="2600" spc="-5" dirty="0">
                <a:latin typeface="Arial"/>
                <a:cs typeface="Arial"/>
              </a:rPr>
              <a:t>consistency (water–clay </a:t>
            </a:r>
            <a:r>
              <a:rPr sz="2600" dirty="0">
                <a:latin typeface="Arial"/>
                <a:cs typeface="Arial"/>
              </a:rPr>
              <a:t>constant </a:t>
            </a:r>
            <a:r>
              <a:rPr sz="2600" spc="-5" dirty="0">
                <a:latin typeface="Arial"/>
                <a:cs typeface="Arial"/>
              </a:rPr>
              <a:t>ratio)  </a:t>
            </a:r>
            <a:r>
              <a:rPr sz="2600" dirty="0">
                <a:latin typeface="Arial"/>
                <a:cs typeface="Arial"/>
              </a:rPr>
              <a:t>of the </a:t>
            </a:r>
            <a:r>
              <a:rPr sz="2600" spc="-5" dirty="0">
                <a:latin typeface="Arial"/>
                <a:cs typeface="Arial"/>
              </a:rPr>
              <a:t>hydroplastic </a:t>
            </a:r>
            <a:r>
              <a:rPr sz="2600" dirty="0">
                <a:latin typeface="Arial"/>
                <a:cs typeface="Arial"/>
              </a:rPr>
              <a:t>mass </a:t>
            </a:r>
            <a:r>
              <a:rPr sz="2600" spc="-5" dirty="0">
                <a:latin typeface="Arial"/>
                <a:cs typeface="Arial"/>
              </a:rPr>
              <a:t>must give </a:t>
            </a:r>
            <a:r>
              <a:rPr sz="2600" dirty="0">
                <a:latin typeface="Arial"/>
                <a:cs typeface="Arial"/>
              </a:rPr>
              <a:t>a  yield strength sufficient to permit a  formed </a:t>
            </a:r>
            <a:r>
              <a:rPr sz="2600" spc="-5" dirty="0">
                <a:latin typeface="Arial"/>
                <a:cs typeface="Arial"/>
              </a:rPr>
              <a:t>ware </a:t>
            </a:r>
            <a:r>
              <a:rPr sz="2600" dirty="0">
                <a:latin typeface="Arial"/>
                <a:cs typeface="Arial"/>
              </a:rPr>
              <a:t>to </a:t>
            </a:r>
            <a:r>
              <a:rPr sz="2600" spc="-5" dirty="0">
                <a:latin typeface="Arial"/>
                <a:cs typeface="Arial"/>
              </a:rPr>
              <a:t>maintain </a:t>
            </a:r>
            <a:r>
              <a:rPr sz="2600" dirty="0">
                <a:latin typeface="Arial"/>
                <a:cs typeface="Arial"/>
              </a:rPr>
              <a:t>its </a:t>
            </a:r>
            <a:r>
              <a:rPr sz="2600" spc="-5" dirty="0">
                <a:latin typeface="Arial"/>
                <a:cs typeface="Arial"/>
              </a:rPr>
              <a:t>shape</a:t>
            </a:r>
            <a:r>
              <a:rPr sz="2600" spc="-18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during  handling </a:t>
            </a:r>
            <a:r>
              <a:rPr sz="2600" dirty="0">
                <a:latin typeface="Arial"/>
                <a:cs typeface="Arial"/>
              </a:rPr>
              <a:t>and </a:t>
            </a:r>
            <a:r>
              <a:rPr sz="2600" spc="-5" dirty="0">
                <a:latin typeface="Arial"/>
                <a:cs typeface="Arial"/>
              </a:rPr>
              <a:t>drying.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80618"/>
            <a:ext cx="596963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most common hydroplastic</a:t>
            </a:r>
            <a:r>
              <a:rPr spc="470" dirty="0"/>
              <a:t> </a:t>
            </a:r>
            <a:r>
              <a:rPr spc="-5" dirty="0"/>
              <a:t>forming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13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639570"/>
            <a:ext cx="5972175" cy="7089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17980" algn="l"/>
                <a:tab pos="2030730" algn="l"/>
                <a:tab pos="3636645" algn="l"/>
                <a:tab pos="4065904" algn="l"/>
                <a:tab pos="5083175" algn="l"/>
                <a:tab pos="5441315" algn="l"/>
              </a:tabLst>
            </a:pPr>
            <a:r>
              <a:rPr sz="2600" dirty="0">
                <a:latin typeface="Arial"/>
                <a:cs typeface="Arial"/>
              </a:rPr>
              <a:t>technique	is	</a:t>
            </a:r>
            <a:r>
              <a:rPr sz="2600" spc="-10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xtru</a:t>
            </a:r>
            <a:r>
              <a:rPr sz="2600" spc="5" dirty="0">
                <a:latin typeface="Arial"/>
                <a:cs typeface="Arial"/>
              </a:rPr>
              <a:t>s</a:t>
            </a:r>
            <a:r>
              <a:rPr sz="2600" spc="-1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o</a:t>
            </a:r>
            <a:r>
              <a:rPr sz="2600" spc="5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,	in	w</a:t>
            </a:r>
            <a:r>
              <a:rPr sz="2600" spc="5" dirty="0">
                <a:latin typeface="Arial"/>
                <a:cs typeface="Arial"/>
              </a:rPr>
              <a:t>h</a:t>
            </a:r>
            <a:r>
              <a:rPr sz="2600" spc="-1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ch	a	stiff</a:t>
            </a:r>
            <a:endParaRPr sz="2600">
              <a:latin typeface="Arial"/>
              <a:cs typeface="Arial"/>
            </a:endParaRPr>
          </a:p>
          <a:p>
            <a:pPr marL="12700" marR="6350" algn="just">
              <a:lnSpc>
                <a:spcPct val="191600"/>
              </a:lnSpc>
              <a:spcBef>
                <a:spcPts val="15"/>
              </a:spcBef>
            </a:pPr>
            <a:r>
              <a:rPr sz="2600" dirty="0">
                <a:latin typeface="Arial"/>
                <a:cs typeface="Arial"/>
              </a:rPr>
              <a:t>plastic </a:t>
            </a:r>
            <a:r>
              <a:rPr sz="2600" spc="-5" dirty="0">
                <a:latin typeface="Arial"/>
                <a:cs typeface="Arial"/>
              </a:rPr>
              <a:t>ceramic mass </a:t>
            </a:r>
            <a:r>
              <a:rPr sz="2600" dirty="0">
                <a:latin typeface="Arial"/>
                <a:cs typeface="Arial"/>
              </a:rPr>
              <a:t>is </a:t>
            </a:r>
            <a:r>
              <a:rPr sz="2600" spc="-5" dirty="0">
                <a:latin typeface="Arial"/>
                <a:cs typeface="Arial"/>
              </a:rPr>
              <a:t>forced </a:t>
            </a:r>
            <a:r>
              <a:rPr sz="2600" dirty="0">
                <a:latin typeface="Arial"/>
                <a:cs typeface="Arial"/>
              </a:rPr>
              <a:t>through a  die </a:t>
            </a:r>
            <a:r>
              <a:rPr sz="2600" spc="-5" dirty="0">
                <a:latin typeface="Arial"/>
                <a:cs typeface="Arial"/>
              </a:rPr>
              <a:t>cavity </a:t>
            </a:r>
            <a:r>
              <a:rPr sz="2600" dirty="0">
                <a:latin typeface="Arial"/>
                <a:cs typeface="Arial"/>
              </a:rPr>
              <a:t>having the </a:t>
            </a:r>
            <a:r>
              <a:rPr sz="2600" spc="-5" dirty="0">
                <a:latin typeface="Arial"/>
                <a:cs typeface="Arial"/>
              </a:rPr>
              <a:t>desired </a:t>
            </a:r>
            <a:r>
              <a:rPr sz="2600" dirty="0">
                <a:latin typeface="Arial"/>
                <a:cs typeface="Arial"/>
              </a:rPr>
              <a:t>cross-  sectional </a:t>
            </a:r>
            <a:r>
              <a:rPr sz="2600" spc="-5" dirty="0">
                <a:latin typeface="Arial"/>
                <a:cs typeface="Arial"/>
              </a:rPr>
              <a:t>geometry; </a:t>
            </a:r>
            <a:r>
              <a:rPr sz="2600" dirty="0">
                <a:latin typeface="Arial"/>
                <a:cs typeface="Arial"/>
              </a:rPr>
              <a:t>it is </a:t>
            </a:r>
            <a:r>
              <a:rPr sz="2600" spc="-5" dirty="0">
                <a:latin typeface="Arial"/>
                <a:cs typeface="Arial"/>
              </a:rPr>
              <a:t>similar </a:t>
            </a:r>
            <a:r>
              <a:rPr sz="2600" dirty="0">
                <a:latin typeface="Arial"/>
                <a:cs typeface="Arial"/>
              </a:rPr>
              <a:t>to</a:t>
            </a:r>
            <a:r>
              <a:rPr sz="2600" spc="50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  extrusion of metals. Brick, pipe, ceramic  blocks, </a:t>
            </a:r>
            <a:r>
              <a:rPr sz="2600" spc="-5" dirty="0">
                <a:latin typeface="Arial"/>
                <a:cs typeface="Arial"/>
              </a:rPr>
              <a:t>and tiles </a:t>
            </a:r>
            <a:r>
              <a:rPr sz="2600" dirty="0">
                <a:latin typeface="Arial"/>
                <a:cs typeface="Arial"/>
              </a:rPr>
              <a:t>are </a:t>
            </a:r>
            <a:r>
              <a:rPr sz="2600" spc="5" dirty="0">
                <a:latin typeface="Arial"/>
                <a:cs typeface="Arial"/>
              </a:rPr>
              <a:t>all </a:t>
            </a:r>
            <a:r>
              <a:rPr sz="2600" spc="-5" dirty="0">
                <a:latin typeface="Arial"/>
                <a:cs typeface="Arial"/>
              </a:rPr>
              <a:t>commonly  </a:t>
            </a:r>
            <a:r>
              <a:rPr sz="2600" dirty="0">
                <a:latin typeface="Arial"/>
                <a:cs typeface="Arial"/>
              </a:rPr>
              <a:t>fabricated </a:t>
            </a:r>
            <a:r>
              <a:rPr sz="2600" spc="-5" dirty="0">
                <a:latin typeface="Arial"/>
                <a:cs typeface="Arial"/>
              </a:rPr>
              <a:t>using hydroplastic</a:t>
            </a:r>
            <a:r>
              <a:rPr sz="260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forming.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600" b="1" spc="-120" dirty="0">
                <a:latin typeface="Trebuchet MS"/>
                <a:cs typeface="Trebuchet MS"/>
              </a:rPr>
              <a:t>Slip </a:t>
            </a:r>
            <a:r>
              <a:rPr sz="2600" b="1" spc="-130" dirty="0">
                <a:latin typeface="Trebuchet MS"/>
                <a:cs typeface="Trebuchet MS"/>
              </a:rPr>
              <a:t>Casting </a:t>
            </a:r>
            <a:r>
              <a:rPr sz="2600" b="1" spc="-114" dirty="0">
                <a:latin typeface="Trebuchet MS"/>
                <a:cs typeface="Trebuchet MS"/>
              </a:rPr>
              <a:t>(solid </a:t>
            </a:r>
            <a:r>
              <a:rPr sz="2600" b="1" spc="-120" dirty="0">
                <a:latin typeface="Trebuchet MS"/>
                <a:cs typeface="Trebuchet MS"/>
              </a:rPr>
              <a:t>and</a:t>
            </a:r>
            <a:r>
              <a:rPr sz="2600" b="1" spc="-455" dirty="0">
                <a:latin typeface="Trebuchet MS"/>
                <a:cs typeface="Trebuchet MS"/>
              </a:rPr>
              <a:t> </a:t>
            </a:r>
            <a:r>
              <a:rPr sz="2600" b="1" spc="-140" dirty="0">
                <a:latin typeface="Trebuchet MS"/>
                <a:cs typeface="Trebuchet MS"/>
              </a:rPr>
              <a:t>drain)</a:t>
            </a:r>
            <a:endParaRPr sz="26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1500"/>
              </a:spcBef>
            </a:pPr>
            <a:r>
              <a:rPr sz="2600" dirty="0">
                <a:latin typeface="Arial"/>
                <a:cs typeface="Arial"/>
              </a:rPr>
              <a:t>Another </a:t>
            </a:r>
            <a:r>
              <a:rPr sz="2600" spc="-5" dirty="0">
                <a:latin typeface="Arial"/>
                <a:cs typeface="Arial"/>
              </a:rPr>
              <a:t>forming  process  used  </a:t>
            </a:r>
            <a:r>
              <a:rPr sz="2600" dirty="0">
                <a:latin typeface="Arial"/>
                <a:cs typeface="Arial"/>
              </a:rPr>
              <a:t>for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spc="5" dirty="0">
                <a:latin typeface="Arial"/>
                <a:cs typeface="Arial"/>
              </a:rPr>
              <a:t>clay-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600" dirty="0">
                <a:latin typeface="Arial"/>
                <a:cs typeface="Arial"/>
              </a:rPr>
              <a:t>based </a:t>
            </a:r>
            <a:r>
              <a:rPr sz="2600" spc="-5" dirty="0">
                <a:latin typeface="Arial"/>
                <a:cs typeface="Arial"/>
              </a:rPr>
              <a:t>compositions </a:t>
            </a:r>
            <a:r>
              <a:rPr sz="2600" dirty="0">
                <a:latin typeface="Arial"/>
                <a:cs typeface="Arial"/>
              </a:rPr>
              <a:t>is slip casting. A</a:t>
            </a:r>
            <a:r>
              <a:rPr sz="2600" spc="-21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slip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80618"/>
            <a:ext cx="596900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7995" algn="l"/>
                <a:tab pos="868044" algn="l"/>
                <a:tab pos="2754630" algn="l"/>
                <a:tab pos="3244850" algn="l"/>
                <a:tab pos="4048760" algn="l"/>
                <a:tab pos="5201920" algn="l"/>
              </a:tabLst>
            </a:pPr>
            <a:r>
              <a:rPr dirty="0"/>
              <a:t>is	a	s</a:t>
            </a:r>
            <a:r>
              <a:rPr spc="-15" dirty="0"/>
              <a:t>u</a:t>
            </a:r>
            <a:r>
              <a:rPr dirty="0"/>
              <a:t>spension	of	clay	and/or	other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14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639570"/>
            <a:ext cx="5970270" cy="72586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72920" algn="l"/>
                <a:tab pos="3388360" algn="l"/>
                <a:tab pos="3919854" algn="l"/>
                <a:tab pos="5092700" algn="l"/>
              </a:tabLst>
            </a:pPr>
            <a:r>
              <a:rPr sz="2600" dirty="0">
                <a:latin typeface="Arial"/>
                <a:cs typeface="Arial"/>
              </a:rPr>
              <a:t>n</a:t>
            </a:r>
            <a:r>
              <a:rPr sz="2600" spc="5" dirty="0">
                <a:latin typeface="Arial"/>
                <a:cs typeface="Arial"/>
              </a:rPr>
              <a:t>o</a:t>
            </a:r>
            <a:r>
              <a:rPr sz="2600" spc="-10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plastic	materia</a:t>
            </a:r>
            <a:r>
              <a:rPr sz="2600" spc="-10" dirty="0">
                <a:latin typeface="Arial"/>
                <a:cs typeface="Arial"/>
              </a:rPr>
              <a:t>l</a:t>
            </a:r>
            <a:r>
              <a:rPr sz="2600" dirty="0">
                <a:latin typeface="Arial"/>
                <a:cs typeface="Arial"/>
              </a:rPr>
              <a:t>s	in	</a:t>
            </a:r>
            <a:r>
              <a:rPr sz="2600" spc="-10" dirty="0">
                <a:latin typeface="Arial"/>
                <a:cs typeface="Arial"/>
              </a:rPr>
              <a:t>w</a:t>
            </a:r>
            <a:r>
              <a:rPr sz="2600" dirty="0">
                <a:latin typeface="Arial"/>
                <a:cs typeface="Arial"/>
              </a:rPr>
              <a:t>ater.	When</a:t>
            </a:r>
            <a:endParaRPr sz="2600">
              <a:latin typeface="Arial"/>
              <a:cs typeface="Arial"/>
            </a:endParaRPr>
          </a:p>
          <a:p>
            <a:pPr marL="12700" marR="5080" algn="just">
              <a:lnSpc>
                <a:spcPct val="191700"/>
              </a:lnSpc>
              <a:spcBef>
                <a:spcPts val="10"/>
              </a:spcBef>
            </a:pPr>
            <a:r>
              <a:rPr sz="2600" dirty="0">
                <a:latin typeface="Arial"/>
                <a:cs typeface="Arial"/>
              </a:rPr>
              <a:t>poured </a:t>
            </a:r>
            <a:r>
              <a:rPr sz="2600" spc="-5" dirty="0">
                <a:latin typeface="Arial"/>
                <a:cs typeface="Arial"/>
              </a:rPr>
              <a:t>into </a:t>
            </a:r>
            <a:r>
              <a:rPr sz="2600" dirty="0">
                <a:latin typeface="Arial"/>
                <a:cs typeface="Arial"/>
              </a:rPr>
              <a:t>a porous </a:t>
            </a:r>
            <a:r>
              <a:rPr sz="2600" spc="-5" dirty="0">
                <a:latin typeface="Arial"/>
                <a:cs typeface="Arial"/>
              </a:rPr>
              <a:t>mold, water from  </a:t>
            </a:r>
            <a:r>
              <a:rPr sz="2600" dirty="0">
                <a:latin typeface="Arial"/>
                <a:cs typeface="Arial"/>
              </a:rPr>
              <a:t>the</a:t>
            </a:r>
            <a:r>
              <a:rPr sz="2600" spc="-1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slip</a:t>
            </a:r>
            <a:r>
              <a:rPr sz="2600" spc="-1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is</a:t>
            </a:r>
            <a:r>
              <a:rPr sz="2600" spc="-1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absorbed</a:t>
            </a:r>
            <a:r>
              <a:rPr sz="2600" spc="-14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into</a:t>
            </a:r>
            <a:r>
              <a:rPr sz="2600" spc="-1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</a:t>
            </a:r>
            <a:r>
              <a:rPr sz="2600" spc="-1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mold,</a:t>
            </a:r>
            <a:r>
              <a:rPr sz="2600" spc="-1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leaving  </a:t>
            </a:r>
            <a:r>
              <a:rPr sz="2600" spc="-5" dirty="0">
                <a:latin typeface="Arial"/>
                <a:cs typeface="Arial"/>
              </a:rPr>
              <a:t>behind </a:t>
            </a:r>
            <a:r>
              <a:rPr sz="2600" dirty="0">
                <a:latin typeface="Arial"/>
                <a:cs typeface="Arial"/>
              </a:rPr>
              <a:t>a solid </a:t>
            </a:r>
            <a:r>
              <a:rPr sz="2600" spc="-5" dirty="0">
                <a:latin typeface="Arial"/>
                <a:cs typeface="Arial"/>
              </a:rPr>
              <a:t>layer </a:t>
            </a:r>
            <a:r>
              <a:rPr sz="2600" dirty="0">
                <a:latin typeface="Arial"/>
                <a:cs typeface="Arial"/>
              </a:rPr>
              <a:t>on </a:t>
            </a:r>
            <a:r>
              <a:rPr sz="2600" spc="-5" dirty="0">
                <a:latin typeface="Arial"/>
                <a:cs typeface="Arial"/>
              </a:rPr>
              <a:t>the </a:t>
            </a:r>
            <a:r>
              <a:rPr sz="2600" spc="-10" dirty="0">
                <a:latin typeface="Arial"/>
                <a:cs typeface="Arial"/>
              </a:rPr>
              <a:t>mold </a:t>
            </a:r>
            <a:r>
              <a:rPr sz="2600" spc="-5" dirty="0">
                <a:latin typeface="Arial"/>
                <a:cs typeface="Arial"/>
              </a:rPr>
              <a:t>wall </a:t>
            </a:r>
            <a:r>
              <a:rPr sz="2600" dirty="0">
                <a:latin typeface="Arial"/>
                <a:cs typeface="Arial"/>
              </a:rPr>
              <a:t>the  thickness of </a:t>
            </a:r>
            <a:r>
              <a:rPr sz="2600" spc="-5" dirty="0">
                <a:latin typeface="Arial"/>
                <a:cs typeface="Arial"/>
              </a:rPr>
              <a:t>which depends </a:t>
            </a:r>
            <a:r>
              <a:rPr sz="2600" dirty="0">
                <a:latin typeface="Arial"/>
                <a:cs typeface="Arial"/>
              </a:rPr>
              <a:t>on the </a:t>
            </a:r>
            <a:r>
              <a:rPr sz="2600" spc="-5" dirty="0">
                <a:latin typeface="Arial"/>
                <a:cs typeface="Arial"/>
              </a:rPr>
              <a:t>time.  This process </a:t>
            </a:r>
            <a:r>
              <a:rPr sz="2600" spc="-10" dirty="0">
                <a:latin typeface="Arial"/>
                <a:cs typeface="Arial"/>
              </a:rPr>
              <a:t>may </a:t>
            </a:r>
            <a:r>
              <a:rPr sz="2600" spc="-5" dirty="0">
                <a:latin typeface="Arial"/>
                <a:cs typeface="Arial"/>
              </a:rPr>
              <a:t>be </a:t>
            </a:r>
            <a:r>
              <a:rPr sz="2600" dirty="0">
                <a:latin typeface="Arial"/>
                <a:cs typeface="Arial"/>
              </a:rPr>
              <a:t>continued </a:t>
            </a:r>
            <a:r>
              <a:rPr sz="2600" spc="-5" dirty="0">
                <a:latin typeface="Arial"/>
                <a:cs typeface="Arial"/>
              </a:rPr>
              <a:t>until </a:t>
            </a:r>
            <a:r>
              <a:rPr sz="2600" dirty="0">
                <a:latin typeface="Arial"/>
                <a:cs typeface="Arial"/>
              </a:rPr>
              <a:t>the  </a:t>
            </a:r>
            <a:r>
              <a:rPr sz="2600" spc="-5" dirty="0">
                <a:latin typeface="Arial"/>
                <a:cs typeface="Arial"/>
              </a:rPr>
              <a:t>entire mold </a:t>
            </a:r>
            <a:r>
              <a:rPr sz="2600" dirty="0">
                <a:latin typeface="Arial"/>
                <a:cs typeface="Arial"/>
              </a:rPr>
              <a:t>cavity becomes solid </a:t>
            </a:r>
            <a:r>
              <a:rPr sz="2600" spc="-5" dirty="0">
                <a:latin typeface="Arial"/>
                <a:cs typeface="Arial"/>
              </a:rPr>
              <a:t>(solid  </a:t>
            </a:r>
            <a:r>
              <a:rPr sz="2600" dirty="0">
                <a:latin typeface="Arial"/>
                <a:cs typeface="Arial"/>
              </a:rPr>
              <a:t>casting). Or it may be </a:t>
            </a:r>
            <a:r>
              <a:rPr sz="2600" spc="-5" dirty="0">
                <a:latin typeface="Arial"/>
                <a:cs typeface="Arial"/>
              </a:rPr>
              <a:t>finished </a:t>
            </a:r>
            <a:r>
              <a:rPr sz="2600" dirty="0">
                <a:latin typeface="Arial"/>
                <a:cs typeface="Arial"/>
              </a:rPr>
              <a:t>when the  solid </a:t>
            </a:r>
            <a:r>
              <a:rPr sz="2600" spc="-5" dirty="0">
                <a:latin typeface="Arial"/>
                <a:cs typeface="Arial"/>
              </a:rPr>
              <a:t>shell </a:t>
            </a:r>
            <a:r>
              <a:rPr sz="2600" dirty="0">
                <a:latin typeface="Arial"/>
                <a:cs typeface="Arial"/>
              </a:rPr>
              <a:t>wall reaches the desired  thickness,  by  </a:t>
            </a:r>
            <a:r>
              <a:rPr sz="2600" spc="-5" dirty="0">
                <a:latin typeface="Arial"/>
                <a:cs typeface="Arial"/>
              </a:rPr>
              <a:t>inverting   </a:t>
            </a:r>
            <a:r>
              <a:rPr sz="2600" dirty="0">
                <a:latin typeface="Arial"/>
                <a:cs typeface="Arial"/>
              </a:rPr>
              <a:t>the  mold  </a:t>
            </a:r>
            <a:r>
              <a:rPr sz="2600" spc="3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80618"/>
            <a:ext cx="596773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pouring</a:t>
            </a:r>
            <a:r>
              <a:rPr spc="-140" dirty="0"/>
              <a:t> </a:t>
            </a:r>
            <a:r>
              <a:rPr spc="-5" dirty="0"/>
              <a:t>out</a:t>
            </a:r>
            <a:r>
              <a:rPr spc="-150" dirty="0"/>
              <a:t> </a:t>
            </a:r>
            <a:r>
              <a:rPr dirty="0"/>
              <a:t>the</a:t>
            </a:r>
            <a:r>
              <a:rPr spc="-140" dirty="0"/>
              <a:t> </a:t>
            </a:r>
            <a:r>
              <a:rPr dirty="0"/>
              <a:t>excess</a:t>
            </a:r>
            <a:r>
              <a:rPr spc="-135" dirty="0"/>
              <a:t> </a:t>
            </a:r>
            <a:r>
              <a:rPr spc="-5" dirty="0"/>
              <a:t>slip;</a:t>
            </a:r>
            <a:r>
              <a:rPr spc="-145" dirty="0"/>
              <a:t> </a:t>
            </a:r>
            <a:r>
              <a:rPr dirty="0"/>
              <a:t>this</a:t>
            </a:r>
            <a:r>
              <a:rPr spc="-140" dirty="0"/>
              <a:t> </a:t>
            </a:r>
            <a:r>
              <a:rPr dirty="0"/>
              <a:t>is</a:t>
            </a:r>
            <a:r>
              <a:rPr spc="-145" dirty="0"/>
              <a:t> </a:t>
            </a:r>
            <a:r>
              <a:rPr dirty="0"/>
              <a:t>termed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15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639570"/>
            <a:ext cx="5971540" cy="72586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drain</a:t>
            </a:r>
            <a:r>
              <a:rPr sz="2600" spc="-10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casting.</a:t>
            </a:r>
            <a:r>
              <a:rPr sz="2600" spc="-9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As</a:t>
            </a:r>
            <a:r>
              <a:rPr sz="2600" spc="-8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the</a:t>
            </a:r>
            <a:r>
              <a:rPr sz="2600" spc="-10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cast</a:t>
            </a:r>
            <a:r>
              <a:rPr sz="2600" spc="-9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piece</a:t>
            </a:r>
            <a:r>
              <a:rPr sz="2600" spc="-10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dries</a:t>
            </a:r>
            <a:r>
              <a:rPr sz="2600" spc="-9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</a:t>
            </a:r>
            <a:endParaRPr sz="2600">
              <a:latin typeface="Arial"/>
              <a:cs typeface="Arial"/>
            </a:endParaRPr>
          </a:p>
          <a:p>
            <a:pPr marL="12700" marR="5080" algn="just">
              <a:lnSpc>
                <a:spcPct val="191700"/>
              </a:lnSpc>
              <a:spcBef>
                <a:spcPts val="10"/>
              </a:spcBef>
            </a:pPr>
            <a:r>
              <a:rPr sz="2600" dirty="0">
                <a:latin typeface="Arial"/>
                <a:cs typeface="Arial"/>
              </a:rPr>
              <a:t>shrinks, it will release from the mold</a:t>
            </a:r>
            <a:r>
              <a:rPr sz="2600" spc="-4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wall;  at this time the mold may </a:t>
            </a:r>
            <a:r>
              <a:rPr sz="2600" spc="-5" dirty="0">
                <a:latin typeface="Arial"/>
                <a:cs typeface="Arial"/>
              </a:rPr>
              <a:t>be  </a:t>
            </a:r>
            <a:r>
              <a:rPr sz="2600" dirty="0">
                <a:latin typeface="Arial"/>
                <a:cs typeface="Arial"/>
              </a:rPr>
              <a:t>disassembled </a:t>
            </a:r>
            <a:r>
              <a:rPr sz="2600" spc="-5" dirty="0">
                <a:latin typeface="Arial"/>
                <a:cs typeface="Arial"/>
              </a:rPr>
              <a:t>(take </a:t>
            </a:r>
            <a:r>
              <a:rPr sz="2600" dirty="0">
                <a:latin typeface="Arial"/>
                <a:cs typeface="Arial"/>
              </a:rPr>
              <a:t>to pieces) and </a:t>
            </a:r>
            <a:r>
              <a:rPr sz="2600" spc="-5" dirty="0">
                <a:latin typeface="Arial"/>
                <a:cs typeface="Arial"/>
              </a:rPr>
              <a:t>the  </a:t>
            </a:r>
            <a:r>
              <a:rPr sz="2600" dirty="0">
                <a:latin typeface="Arial"/>
                <a:cs typeface="Arial"/>
              </a:rPr>
              <a:t>cast </a:t>
            </a:r>
            <a:r>
              <a:rPr sz="2600" spc="-5" dirty="0">
                <a:latin typeface="Arial"/>
                <a:cs typeface="Arial"/>
              </a:rPr>
              <a:t>piece </a:t>
            </a:r>
            <a:r>
              <a:rPr sz="2600" dirty="0">
                <a:latin typeface="Arial"/>
                <a:cs typeface="Arial"/>
              </a:rPr>
              <a:t>removed. The </a:t>
            </a:r>
            <a:r>
              <a:rPr sz="2600" spc="-5" dirty="0">
                <a:latin typeface="Arial"/>
                <a:cs typeface="Arial"/>
              </a:rPr>
              <a:t>nature </a:t>
            </a:r>
            <a:r>
              <a:rPr sz="2600" dirty="0">
                <a:latin typeface="Arial"/>
                <a:cs typeface="Arial"/>
              </a:rPr>
              <a:t>of the  slip is </a:t>
            </a:r>
            <a:r>
              <a:rPr sz="2600" spc="-5" dirty="0">
                <a:latin typeface="Arial"/>
                <a:cs typeface="Arial"/>
              </a:rPr>
              <a:t>extremely important; </a:t>
            </a:r>
            <a:r>
              <a:rPr sz="2600" dirty="0">
                <a:latin typeface="Arial"/>
                <a:cs typeface="Arial"/>
              </a:rPr>
              <a:t>it must </a:t>
            </a:r>
            <a:r>
              <a:rPr sz="2600" spc="-5" dirty="0">
                <a:latin typeface="Arial"/>
                <a:cs typeface="Arial"/>
              </a:rPr>
              <a:t>have  </a:t>
            </a:r>
            <a:r>
              <a:rPr sz="2600" dirty="0">
                <a:latin typeface="Arial"/>
                <a:cs typeface="Arial"/>
              </a:rPr>
              <a:t>a high </a:t>
            </a:r>
            <a:r>
              <a:rPr sz="2600" spc="-5" dirty="0">
                <a:latin typeface="Arial"/>
                <a:cs typeface="Arial"/>
              </a:rPr>
              <a:t>specific gravity </a:t>
            </a:r>
            <a:r>
              <a:rPr sz="2600" dirty="0">
                <a:latin typeface="Arial"/>
                <a:cs typeface="Arial"/>
              </a:rPr>
              <a:t>and </a:t>
            </a:r>
            <a:r>
              <a:rPr sz="2600" spc="-5" dirty="0">
                <a:latin typeface="Arial"/>
                <a:cs typeface="Arial"/>
              </a:rPr>
              <a:t>yet </a:t>
            </a:r>
            <a:r>
              <a:rPr sz="2600" dirty="0">
                <a:latin typeface="Arial"/>
                <a:cs typeface="Arial"/>
              </a:rPr>
              <a:t>be very  fluid and </a:t>
            </a:r>
            <a:r>
              <a:rPr sz="2600" spc="-5" dirty="0">
                <a:latin typeface="Arial"/>
                <a:cs typeface="Arial"/>
              </a:rPr>
              <a:t>pourable. These characteristics  </a:t>
            </a:r>
            <a:r>
              <a:rPr sz="2600" dirty="0">
                <a:latin typeface="Arial"/>
                <a:cs typeface="Arial"/>
              </a:rPr>
              <a:t>depend </a:t>
            </a:r>
            <a:r>
              <a:rPr sz="2600" spc="-5" dirty="0">
                <a:latin typeface="Arial"/>
                <a:cs typeface="Arial"/>
              </a:rPr>
              <a:t>on </a:t>
            </a:r>
            <a:r>
              <a:rPr sz="2600" dirty="0">
                <a:latin typeface="Arial"/>
                <a:cs typeface="Arial"/>
              </a:rPr>
              <a:t>the solid to </a:t>
            </a:r>
            <a:r>
              <a:rPr sz="2600" spc="-5" dirty="0">
                <a:latin typeface="Arial"/>
                <a:cs typeface="Arial"/>
              </a:rPr>
              <a:t>water </a:t>
            </a:r>
            <a:r>
              <a:rPr sz="2600" dirty="0">
                <a:latin typeface="Arial"/>
                <a:cs typeface="Arial"/>
              </a:rPr>
              <a:t>ratio and  other    agents    </a:t>
            </a:r>
            <a:r>
              <a:rPr sz="2600" spc="-5" dirty="0">
                <a:latin typeface="Arial"/>
                <a:cs typeface="Arial"/>
              </a:rPr>
              <a:t>that    </a:t>
            </a:r>
            <a:r>
              <a:rPr sz="2600" dirty="0">
                <a:latin typeface="Arial"/>
                <a:cs typeface="Arial"/>
              </a:rPr>
              <a:t>are    added.  </a:t>
            </a:r>
            <a:r>
              <a:rPr sz="2600" spc="80" dirty="0">
                <a:latin typeface="Arial"/>
                <a:cs typeface="Arial"/>
              </a:rPr>
              <a:t> </a:t>
            </a:r>
            <a:r>
              <a:rPr sz="2600" spc="-15" dirty="0">
                <a:latin typeface="Arial"/>
                <a:cs typeface="Arial"/>
              </a:rPr>
              <a:t>An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80618"/>
            <a:ext cx="596900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75460" algn="l"/>
                <a:tab pos="2984500" algn="l"/>
                <a:tab pos="3719195" algn="l"/>
                <a:tab pos="4121150" algn="l"/>
                <a:tab pos="4652645" algn="l"/>
              </a:tabLst>
            </a:pPr>
            <a:r>
              <a:rPr dirty="0"/>
              <a:t>acceptable	</a:t>
            </a:r>
            <a:r>
              <a:rPr spc="-5" dirty="0"/>
              <a:t>casting	</a:t>
            </a:r>
            <a:r>
              <a:rPr dirty="0"/>
              <a:t>rate	is	an	</a:t>
            </a:r>
            <a:r>
              <a:rPr spc="-5" dirty="0"/>
              <a:t>essential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16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639570"/>
            <a:ext cx="5971540" cy="2701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06600" algn="l"/>
                <a:tab pos="2423795" algn="l"/>
                <a:tab pos="3814445" algn="l"/>
                <a:tab pos="4415790" algn="l"/>
                <a:tab pos="5163820" algn="l"/>
              </a:tabLst>
            </a:pPr>
            <a:r>
              <a:rPr sz="2600" dirty="0">
                <a:latin typeface="Arial"/>
                <a:cs typeface="Arial"/>
              </a:rPr>
              <a:t>req</a:t>
            </a:r>
            <a:r>
              <a:rPr sz="2600" spc="5" dirty="0">
                <a:latin typeface="Arial"/>
                <a:cs typeface="Arial"/>
              </a:rPr>
              <a:t>u</a:t>
            </a:r>
            <a:r>
              <a:rPr sz="2600" dirty="0">
                <a:latin typeface="Arial"/>
                <a:cs typeface="Arial"/>
              </a:rPr>
              <a:t>i</a:t>
            </a:r>
            <a:r>
              <a:rPr sz="2600" spc="-20" dirty="0">
                <a:latin typeface="Arial"/>
                <a:cs typeface="Arial"/>
              </a:rPr>
              <a:t>r</a:t>
            </a:r>
            <a:r>
              <a:rPr sz="2600" dirty="0">
                <a:latin typeface="Arial"/>
                <a:cs typeface="Arial"/>
              </a:rPr>
              <a:t>em</a:t>
            </a:r>
            <a:r>
              <a:rPr sz="2600" spc="-15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nt.	In	a</a:t>
            </a:r>
            <a:r>
              <a:rPr sz="2600" spc="5" dirty="0">
                <a:latin typeface="Arial"/>
                <a:cs typeface="Arial"/>
              </a:rPr>
              <a:t>d</a:t>
            </a:r>
            <a:r>
              <a:rPr sz="2600" dirty="0">
                <a:latin typeface="Arial"/>
                <a:cs typeface="Arial"/>
              </a:rPr>
              <a:t>d</a:t>
            </a:r>
            <a:r>
              <a:rPr sz="2600" spc="-1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tion,	the	cast	piece</a:t>
            </a:r>
            <a:endParaRPr sz="2600">
              <a:latin typeface="Arial"/>
              <a:cs typeface="Arial"/>
            </a:endParaRPr>
          </a:p>
          <a:p>
            <a:pPr marL="12700" marR="5080" algn="just">
              <a:lnSpc>
                <a:spcPct val="191600"/>
              </a:lnSpc>
              <a:spcBef>
                <a:spcPts val="15"/>
              </a:spcBef>
            </a:pPr>
            <a:r>
              <a:rPr sz="2600" dirty="0">
                <a:latin typeface="Arial"/>
                <a:cs typeface="Arial"/>
              </a:rPr>
              <a:t>must</a:t>
            </a:r>
            <a:r>
              <a:rPr sz="2600" spc="-12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be</a:t>
            </a:r>
            <a:r>
              <a:rPr sz="2600" spc="-114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free</a:t>
            </a:r>
            <a:r>
              <a:rPr sz="2600" spc="-1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</a:t>
            </a:r>
            <a:r>
              <a:rPr sz="2600" spc="-1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bubbles,</a:t>
            </a:r>
            <a:r>
              <a:rPr sz="2600" spc="-12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and</a:t>
            </a:r>
            <a:r>
              <a:rPr sz="2600" spc="-114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it</a:t>
            </a:r>
            <a:r>
              <a:rPr sz="2600" spc="-1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must</a:t>
            </a:r>
            <a:r>
              <a:rPr sz="2600" spc="-12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have  </a:t>
            </a:r>
            <a:r>
              <a:rPr sz="2600" dirty="0">
                <a:latin typeface="Arial"/>
                <a:cs typeface="Arial"/>
              </a:rPr>
              <a:t>a low drying shrinkage and a </a:t>
            </a:r>
            <a:r>
              <a:rPr sz="2600" spc="-5" dirty="0">
                <a:latin typeface="Arial"/>
                <a:cs typeface="Arial"/>
              </a:rPr>
              <a:t>relatively  </a:t>
            </a:r>
            <a:r>
              <a:rPr sz="2600" dirty="0">
                <a:latin typeface="Arial"/>
                <a:cs typeface="Arial"/>
              </a:rPr>
              <a:t>high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strength.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2004" y="6099428"/>
            <a:ext cx="5972175" cy="27012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Arial"/>
                <a:cs typeface="Arial"/>
              </a:rPr>
              <a:t>The</a:t>
            </a:r>
            <a:r>
              <a:rPr sz="2600" spc="-12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properties</a:t>
            </a:r>
            <a:r>
              <a:rPr sz="2600" spc="-1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</a:t>
            </a:r>
            <a:r>
              <a:rPr sz="2600" spc="-12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the</a:t>
            </a:r>
            <a:r>
              <a:rPr sz="2600" spc="-1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mold</a:t>
            </a:r>
            <a:r>
              <a:rPr sz="2600" spc="-13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itself</a:t>
            </a:r>
            <a:r>
              <a:rPr sz="2600" spc="-12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influence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25170" algn="l"/>
                <a:tab pos="1931670" algn="l"/>
                <a:tab pos="2459990" algn="l"/>
                <a:tab pos="3169920" algn="l"/>
                <a:tab pos="4563745" algn="l"/>
              </a:tabLst>
            </a:pPr>
            <a:r>
              <a:rPr sz="2600" dirty="0">
                <a:latin typeface="Arial"/>
                <a:cs typeface="Arial"/>
              </a:rPr>
              <a:t>the	</a:t>
            </a:r>
            <a:r>
              <a:rPr sz="2600" spc="-10" dirty="0">
                <a:latin typeface="Arial"/>
                <a:cs typeface="Arial"/>
              </a:rPr>
              <a:t>q</a:t>
            </a:r>
            <a:r>
              <a:rPr sz="2600" dirty="0">
                <a:latin typeface="Arial"/>
                <a:cs typeface="Arial"/>
              </a:rPr>
              <a:t>u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li</a:t>
            </a:r>
            <a:r>
              <a:rPr sz="2600" spc="-25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y	of	</a:t>
            </a:r>
            <a:r>
              <a:rPr sz="2600" spc="-20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he	casti</a:t>
            </a:r>
            <a:r>
              <a:rPr sz="2600" spc="-15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g.	N</a:t>
            </a:r>
            <a:r>
              <a:rPr sz="2600" spc="5" dirty="0">
                <a:latin typeface="Arial"/>
                <a:cs typeface="Arial"/>
              </a:rPr>
              <a:t>o</a:t>
            </a:r>
            <a:r>
              <a:rPr sz="2600" spc="-20" dirty="0">
                <a:latin typeface="Arial"/>
                <a:cs typeface="Arial"/>
              </a:rPr>
              <a:t>r</a:t>
            </a:r>
            <a:r>
              <a:rPr sz="2600" dirty="0">
                <a:latin typeface="Arial"/>
                <a:cs typeface="Arial"/>
              </a:rPr>
              <a:t>mally,</a:t>
            </a:r>
            <a:endParaRPr sz="2600">
              <a:latin typeface="Arial"/>
              <a:cs typeface="Arial"/>
            </a:endParaRPr>
          </a:p>
          <a:p>
            <a:pPr marL="12700" marR="8890">
              <a:lnSpc>
                <a:spcPct val="191600"/>
              </a:lnSpc>
              <a:spcBef>
                <a:spcPts val="10"/>
              </a:spcBef>
              <a:tabLst>
                <a:tab pos="1202055" algn="l"/>
                <a:tab pos="1673860" algn="l"/>
                <a:tab pos="1781175" algn="l"/>
                <a:tab pos="2715895" algn="l"/>
                <a:tab pos="2944495" algn="l"/>
                <a:tab pos="3686175" algn="l"/>
                <a:tab pos="3757295" algn="l"/>
                <a:tab pos="4192904" algn="l"/>
                <a:tab pos="5421630" algn="l"/>
              </a:tabLst>
            </a:pPr>
            <a:r>
              <a:rPr sz="2600" dirty="0">
                <a:latin typeface="Arial"/>
                <a:cs typeface="Arial"/>
              </a:rPr>
              <a:t>pla</a:t>
            </a:r>
            <a:r>
              <a:rPr sz="2600" spc="10" dirty="0">
                <a:latin typeface="Arial"/>
                <a:cs typeface="Arial"/>
              </a:rPr>
              <a:t>s</a:t>
            </a:r>
            <a:r>
              <a:rPr sz="2600" spc="-20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er	of	Par</a:t>
            </a:r>
            <a:r>
              <a:rPr sz="2600" spc="-1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s,	</a:t>
            </a:r>
            <a:r>
              <a:rPr sz="2600" spc="-10" dirty="0">
                <a:latin typeface="Arial"/>
                <a:cs typeface="Arial"/>
              </a:rPr>
              <a:t>w</a:t>
            </a:r>
            <a:r>
              <a:rPr sz="2600" dirty="0">
                <a:latin typeface="Arial"/>
                <a:cs typeface="Arial"/>
              </a:rPr>
              <a:t>hi</a:t>
            </a:r>
            <a:r>
              <a:rPr sz="2600" spc="5" dirty="0">
                <a:latin typeface="Arial"/>
                <a:cs typeface="Arial"/>
              </a:rPr>
              <a:t>c</a:t>
            </a:r>
            <a:r>
              <a:rPr sz="2600" dirty="0">
                <a:latin typeface="Arial"/>
                <a:cs typeface="Arial"/>
              </a:rPr>
              <a:t>h		is	</a:t>
            </a:r>
            <a:r>
              <a:rPr sz="2600" spc="-10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conomi</a:t>
            </a:r>
            <a:r>
              <a:rPr sz="2600" spc="-15" dirty="0">
                <a:latin typeface="Arial"/>
                <a:cs typeface="Arial"/>
              </a:rPr>
              <a:t>c</a:t>
            </a:r>
            <a:r>
              <a:rPr sz="2600" dirty="0">
                <a:latin typeface="Arial"/>
                <a:cs typeface="Arial"/>
              </a:rPr>
              <a:t>a</a:t>
            </a:r>
            <a:r>
              <a:rPr sz="2600" spc="-15" dirty="0">
                <a:latin typeface="Arial"/>
                <a:cs typeface="Arial"/>
              </a:rPr>
              <a:t>l</a:t>
            </a:r>
            <a:r>
              <a:rPr sz="2600" dirty="0">
                <a:latin typeface="Arial"/>
                <a:cs typeface="Arial"/>
              </a:rPr>
              <a:t>,  relatively		e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sy		to	f</a:t>
            </a:r>
            <a:r>
              <a:rPr sz="2600" spc="10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bric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spc="-20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e	into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93653" y="1082952"/>
            <a:ext cx="5775568" cy="46004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17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complicated </a:t>
            </a:r>
            <a:r>
              <a:rPr dirty="0"/>
              <a:t>shapes is </a:t>
            </a:r>
            <a:r>
              <a:rPr spc="-5" dirty="0"/>
              <a:t>used as the</a:t>
            </a:r>
            <a:r>
              <a:rPr spc="685" dirty="0"/>
              <a:t> </a:t>
            </a:r>
            <a:r>
              <a:rPr spc="-5" dirty="0"/>
              <a:t>mold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18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639570"/>
            <a:ext cx="5969635" cy="6499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57655" algn="l"/>
                <a:tab pos="2552065" algn="l"/>
                <a:tab pos="3713479" algn="l"/>
                <a:tab pos="4469130" algn="l"/>
              </a:tabLst>
            </a:pPr>
            <a:r>
              <a:rPr sz="2600" dirty="0">
                <a:latin typeface="Arial"/>
                <a:cs typeface="Arial"/>
              </a:rPr>
              <a:t>material.	Most	molds	a</a:t>
            </a:r>
            <a:r>
              <a:rPr sz="2600" spc="-15" dirty="0">
                <a:latin typeface="Arial"/>
                <a:cs typeface="Arial"/>
              </a:rPr>
              <a:t>r</a:t>
            </a:r>
            <a:r>
              <a:rPr sz="2600" dirty="0">
                <a:latin typeface="Arial"/>
                <a:cs typeface="Arial"/>
              </a:rPr>
              <a:t>e	multipie</a:t>
            </a:r>
            <a:r>
              <a:rPr sz="2600" spc="-15" dirty="0">
                <a:latin typeface="Arial"/>
                <a:cs typeface="Arial"/>
              </a:rPr>
              <a:t>c</a:t>
            </a:r>
            <a:r>
              <a:rPr sz="2600" dirty="0">
                <a:latin typeface="Arial"/>
                <a:cs typeface="Arial"/>
              </a:rPr>
              <a:t>e</a:t>
            </a:r>
            <a:endParaRPr sz="2600">
              <a:latin typeface="Arial"/>
              <a:cs typeface="Arial"/>
            </a:endParaRPr>
          </a:p>
          <a:p>
            <a:pPr marL="12700" marR="5080" algn="just">
              <a:lnSpc>
                <a:spcPct val="191700"/>
              </a:lnSpc>
              <a:spcBef>
                <a:spcPts val="10"/>
              </a:spcBef>
            </a:pPr>
            <a:r>
              <a:rPr sz="2600" dirty="0">
                <a:latin typeface="Arial"/>
                <a:cs typeface="Arial"/>
              </a:rPr>
              <a:t>items that must be assembled </a:t>
            </a:r>
            <a:r>
              <a:rPr sz="2600" spc="-5" dirty="0">
                <a:latin typeface="Arial"/>
                <a:cs typeface="Arial"/>
              </a:rPr>
              <a:t>before  </a:t>
            </a:r>
            <a:r>
              <a:rPr sz="2600" dirty="0">
                <a:latin typeface="Arial"/>
                <a:cs typeface="Arial"/>
              </a:rPr>
              <a:t>casting. </a:t>
            </a:r>
            <a:r>
              <a:rPr sz="2600" spc="-5" dirty="0">
                <a:latin typeface="Arial"/>
                <a:cs typeface="Arial"/>
              </a:rPr>
              <a:t>Also, the mold </a:t>
            </a:r>
            <a:r>
              <a:rPr sz="2600" dirty="0">
                <a:latin typeface="Arial"/>
                <a:cs typeface="Arial"/>
              </a:rPr>
              <a:t>porosity </a:t>
            </a:r>
            <a:r>
              <a:rPr sz="2600" spc="-5" dirty="0">
                <a:latin typeface="Arial"/>
                <a:cs typeface="Arial"/>
              </a:rPr>
              <a:t>may be  </a:t>
            </a:r>
            <a:r>
              <a:rPr sz="2600" dirty="0">
                <a:latin typeface="Arial"/>
                <a:cs typeface="Arial"/>
              </a:rPr>
              <a:t>diverse </a:t>
            </a:r>
            <a:r>
              <a:rPr sz="2600" spc="-10" dirty="0">
                <a:latin typeface="Arial"/>
                <a:cs typeface="Arial"/>
              </a:rPr>
              <a:t>to </a:t>
            </a:r>
            <a:r>
              <a:rPr sz="2600" dirty="0">
                <a:latin typeface="Arial"/>
                <a:cs typeface="Arial"/>
              </a:rPr>
              <a:t>control the </a:t>
            </a:r>
            <a:r>
              <a:rPr sz="2600" spc="-5" dirty="0">
                <a:latin typeface="Arial"/>
                <a:cs typeface="Arial"/>
              </a:rPr>
              <a:t>casting </a:t>
            </a:r>
            <a:r>
              <a:rPr sz="2600" dirty="0">
                <a:latin typeface="Arial"/>
                <a:cs typeface="Arial"/>
              </a:rPr>
              <a:t>rate. The  relatively complex </a:t>
            </a:r>
            <a:r>
              <a:rPr sz="2600" spc="-5" dirty="0">
                <a:latin typeface="Arial"/>
                <a:cs typeface="Arial"/>
              </a:rPr>
              <a:t>ceramic </a:t>
            </a:r>
            <a:r>
              <a:rPr sz="2600" dirty="0">
                <a:latin typeface="Arial"/>
                <a:cs typeface="Arial"/>
              </a:rPr>
              <a:t>shapes </a:t>
            </a:r>
            <a:r>
              <a:rPr sz="2600" spc="-5" dirty="0">
                <a:latin typeface="Arial"/>
                <a:cs typeface="Arial"/>
              </a:rPr>
              <a:t>that  </a:t>
            </a:r>
            <a:r>
              <a:rPr sz="2600" dirty="0">
                <a:latin typeface="Arial"/>
                <a:cs typeface="Arial"/>
              </a:rPr>
              <a:t>may be produced by </a:t>
            </a:r>
            <a:r>
              <a:rPr sz="2600" spc="-5" dirty="0">
                <a:latin typeface="Arial"/>
                <a:cs typeface="Arial"/>
              </a:rPr>
              <a:t>means </a:t>
            </a:r>
            <a:r>
              <a:rPr sz="2600" dirty="0">
                <a:latin typeface="Arial"/>
                <a:cs typeface="Arial"/>
              </a:rPr>
              <a:t>of </a:t>
            </a:r>
            <a:r>
              <a:rPr sz="2600" spc="-5" dirty="0">
                <a:latin typeface="Arial"/>
                <a:cs typeface="Arial"/>
              </a:rPr>
              <a:t>slip  </a:t>
            </a:r>
            <a:r>
              <a:rPr sz="2600" dirty="0">
                <a:latin typeface="Arial"/>
                <a:cs typeface="Arial"/>
              </a:rPr>
              <a:t>casting include art objects, and  </a:t>
            </a:r>
            <a:r>
              <a:rPr sz="2600" spc="-5" dirty="0">
                <a:latin typeface="Arial"/>
                <a:cs typeface="Arial"/>
              </a:rPr>
              <a:t>specialized scientific laboratory ware  </a:t>
            </a:r>
            <a:r>
              <a:rPr sz="2600" dirty="0">
                <a:latin typeface="Arial"/>
                <a:cs typeface="Arial"/>
              </a:rPr>
              <a:t>such as </a:t>
            </a:r>
            <a:r>
              <a:rPr sz="2600" spc="-5" dirty="0">
                <a:latin typeface="Arial"/>
                <a:cs typeface="Arial"/>
              </a:rPr>
              <a:t>ceramic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tubes.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74522"/>
            <a:ext cx="596519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Georgia"/>
                <a:cs typeface="Georgia"/>
              </a:rPr>
              <a:t>extreme</a:t>
            </a:r>
            <a:r>
              <a:rPr spc="204" dirty="0">
                <a:latin typeface="Georgia"/>
                <a:cs typeface="Georgia"/>
              </a:rPr>
              <a:t> </a:t>
            </a:r>
            <a:r>
              <a:rPr spc="-5" dirty="0">
                <a:latin typeface="Georgia"/>
                <a:cs typeface="Georgia"/>
              </a:rPr>
              <a:t>cases,</a:t>
            </a:r>
            <a:r>
              <a:rPr spc="204" dirty="0">
                <a:latin typeface="Georgia"/>
                <a:cs typeface="Georgia"/>
              </a:rPr>
              <a:t> </a:t>
            </a:r>
            <a:r>
              <a:rPr spc="-5" dirty="0">
                <a:latin typeface="Georgia"/>
                <a:cs typeface="Georgia"/>
              </a:rPr>
              <a:t>lead</a:t>
            </a:r>
            <a:r>
              <a:rPr spc="204" dirty="0">
                <a:latin typeface="Georgia"/>
                <a:cs typeface="Georgia"/>
              </a:rPr>
              <a:t> </a:t>
            </a:r>
            <a:r>
              <a:rPr spc="-5" dirty="0">
                <a:latin typeface="Georgia"/>
                <a:cs typeface="Georgia"/>
              </a:rPr>
              <a:t>to</a:t>
            </a:r>
            <a:r>
              <a:rPr spc="204" dirty="0">
                <a:latin typeface="Georgia"/>
                <a:cs typeface="Georgia"/>
              </a:rPr>
              <a:t> </a:t>
            </a:r>
            <a:r>
              <a:rPr spc="-5" dirty="0">
                <a:latin typeface="Georgia"/>
                <a:cs typeface="Georgia"/>
              </a:rPr>
              <a:t>fracture,</a:t>
            </a:r>
            <a:r>
              <a:rPr spc="204" dirty="0">
                <a:latin typeface="Georgia"/>
                <a:cs typeface="Georgia"/>
              </a:rPr>
              <a:t> </a:t>
            </a:r>
            <a:r>
              <a:rPr spc="-5" dirty="0">
                <a:latin typeface="Georgia"/>
                <a:cs typeface="Georgia"/>
              </a:rPr>
              <a:t>which</a:t>
            </a:r>
            <a:r>
              <a:rPr spc="200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is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2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624330"/>
            <a:ext cx="5970270" cy="6426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98270" algn="l"/>
                <a:tab pos="2886710" algn="l"/>
                <a:tab pos="4488180" algn="l"/>
              </a:tabLst>
            </a:pPr>
            <a:r>
              <a:rPr sz="2600" spc="-5" dirty="0">
                <a:latin typeface="Georgia"/>
                <a:cs typeface="Georgia"/>
              </a:rPr>
              <a:t>termed	thermal	shock.	Normally,</a:t>
            </a:r>
            <a:endParaRPr sz="2600">
              <a:latin typeface="Georgia"/>
              <a:cs typeface="Georgia"/>
            </a:endParaRPr>
          </a:p>
          <a:p>
            <a:pPr marL="12700" marR="5080" algn="just">
              <a:lnSpc>
                <a:spcPct val="189400"/>
              </a:lnSpc>
              <a:spcBef>
                <a:spcPts val="10"/>
              </a:spcBef>
            </a:pPr>
            <a:r>
              <a:rPr sz="2600" dirty="0">
                <a:latin typeface="Georgia"/>
                <a:cs typeface="Georgia"/>
              </a:rPr>
              <a:t>attempts are made </a:t>
            </a:r>
            <a:r>
              <a:rPr sz="2600" spc="-5" dirty="0">
                <a:latin typeface="Georgia"/>
                <a:cs typeface="Georgia"/>
              </a:rPr>
              <a:t>to </a:t>
            </a:r>
            <a:r>
              <a:rPr sz="2600" dirty="0">
                <a:latin typeface="Georgia"/>
                <a:cs typeface="Georgia"/>
              </a:rPr>
              <a:t>avoid </a:t>
            </a:r>
            <a:r>
              <a:rPr sz="2600" spc="-5" dirty="0">
                <a:latin typeface="Georgia"/>
                <a:cs typeface="Georgia"/>
              </a:rPr>
              <a:t>thermal  stresses, which may be </a:t>
            </a:r>
            <a:r>
              <a:rPr sz="2600" dirty="0">
                <a:latin typeface="Georgia"/>
                <a:cs typeface="Georgia"/>
              </a:rPr>
              <a:t>accomplished </a:t>
            </a:r>
            <a:r>
              <a:rPr sz="2600" spc="-5" dirty="0">
                <a:latin typeface="Georgia"/>
                <a:cs typeface="Georgia"/>
              </a:rPr>
              <a:t>by  cooling the piece </a:t>
            </a:r>
            <a:r>
              <a:rPr sz="2600" dirty="0">
                <a:latin typeface="Georgia"/>
                <a:cs typeface="Georgia"/>
              </a:rPr>
              <a:t>at a </a:t>
            </a:r>
            <a:r>
              <a:rPr sz="2600" spc="-5" dirty="0">
                <a:latin typeface="Georgia"/>
                <a:cs typeface="Georgia"/>
              </a:rPr>
              <a:t>sufficiently slow  </a:t>
            </a:r>
            <a:r>
              <a:rPr sz="2600" dirty="0">
                <a:latin typeface="Georgia"/>
                <a:cs typeface="Georgia"/>
              </a:rPr>
              <a:t>rate. </a:t>
            </a:r>
            <a:r>
              <a:rPr sz="2600" spc="-5" dirty="0">
                <a:latin typeface="Georgia"/>
                <a:cs typeface="Georgia"/>
              </a:rPr>
              <a:t>Once such stresses have been  introduced, however, elimination, or </a:t>
            </a:r>
            <a:r>
              <a:rPr sz="2600" dirty="0">
                <a:latin typeface="Georgia"/>
                <a:cs typeface="Georgia"/>
              </a:rPr>
              <a:t>at  </a:t>
            </a:r>
            <a:r>
              <a:rPr sz="2600" spc="-5" dirty="0">
                <a:latin typeface="Georgia"/>
                <a:cs typeface="Georgia"/>
              </a:rPr>
              <a:t>least </a:t>
            </a:r>
            <a:r>
              <a:rPr sz="2600" dirty="0">
                <a:latin typeface="Georgia"/>
                <a:cs typeface="Georgia"/>
              </a:rPr>
              <a:t>a </a:t>
            </a:r>
            <a:r>
              <a:rPr sz="2600" spc="-5" dirty="0">
                <a:latin typeface="Georgia"/>
                <a:cs typeface="Georgia"/>
              </a:rPr>
              <a:t>reduction </a:t>
            </a:r>
            <a:r>
              <a:rPr sz="2600" dirty="0">
                <a:latin typeface="Georgia"/>
                <a:cs typeface="Georgia"/>
              </a:rPr>
              <a:t>in </a:t>
            </a:r>
            <a:r>
              <a:rPr sz="2600" spc="-5" dirty="0">
                <a:latin typeface="Georgia"/>
                <a:cs typeface="Georgia"/>
              </a:rPr>
              <a:t>their magnitude, </a:t>
            </a:r>
            <a:r>
              <a:rPr sz="2600" dirty="0">
                <a:latin typeface="Georgia"/>
                <a:cs typeface="Georgia"/>
              </a:rPr>
              <a:t>is  </a:t>
            </a:r>
            <a:r>
              <a:rPr sz="2600" spc="-5" dirty="0">
                <a:latin typeface="Georgia"/>
                <a:cs typeface="Georgia"/>
              </a:rPr>
              <a:t>possible by </a:t>
            </a:r>
            <a:r>
              <a:rPr sz="2600" dirty="0">
                <a:latin typeface="Georgia"/>
                <a:cs typeface="Georgia"/>
              </a:rPr>
              <a:t>an annealing </a:t>
            </a:r>
            <a:r>
              <a:rPr sz="2600" spc="-5" dirty="0">
                <a:latin typeface="Georgia"/>
                <a:cs typeface="Georgia"/>
              </a:rPr>
              <a:t>heat treatment  </a:t>
            </a:r>
            <a:r>
              <a:rPr sz="2600" dirty="0">
                <a:latin typeface="Georgia"/>
                <a:cs typeface="Georgia"/>
              </a:rPr>
              <a:t>in   </a:t>
            </a:r>
            <a:r>
              <a:rPr sz="2600" spc="-5" dirty="0">
                <a:latin typeface="Georgia"/>
                <a:cs typeface="Georgia"/>
              </a:rPr>
              <a:t>which   the   glass   </a:t>
            </a:r>
            <a:r>
              <a:rPr sz="2600" dirty="0">
                <a:latin typeface="Georgia"/>
                <a:cs typeface="Georgia"/>
              </a:rPr>
              <a:t>is   </a:t>
            </a:r>
            <a:r>
              <a:rPr sz="2600" spc="-5" dirty="0">
                <a:latin typeface="Georgia"/>
                <a:cs typeface="Georgia"/>
              </a:rPr>
              <a:t>heated   to </a:t>
            </a:r>
            <a:r>
              <a:rPr sz="2600" spc="15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the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74522"/>
            <a:ext cx="596963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12265" algn="l"/>
                <a:tab pos="2637790" algn="l"/>
                <a:tab pos="3463290" algn="l"/>
                <a:tab pos="4548505" algn="l"/>
                <a:tab pos="5665470" algn="l"/>
              </a:tabLst>
            </a:pPr>
            <a:r>
              <a:rPr dirty="0">
                <a:latin typeface="Georgia"/>
                <a:cs typeface="Georgia"/>
              </a:rPr>
              <a:t>an</a:t>
            </a:r>
            <a:r>
              <a:rPr spc="-15" dirty="0">
                <a:latin typeface="Georgia"/>
                <a:cs typeface="Georgia"/>
              </a:rPr>
              <a:t>n</a:t>
            </a:r>
            <a:r>
              <a:rPr spc="-5" dirty="0">
                <a:latin typeface="Georgia"/>
                <a:cs typeface="Georgia"/>
              </a:rPr>
              <a:t>ealin</a:t>
            </a:r>
            <a:r>
              <a:rPr dirty="0">
                <a:latin typeface="Georgia"/>
                <a:cs typeface="Georgia"/>
              </a:rPr>
              <a:t>g	</a:t>
            </a:r>
            <a:r>
              <a:rPr spc="-5" dirty="0">
                <a:latin typeface="Georgia"/>
                <a:cs typeface="Georgia"/>
              </a:rPr>
              <a:t>point</a:t>
            </a:r>
            <a:r>
              <a:rPr dirty="0">
                <a:latin typeface="Georgia"/>
                <a:cs typeface="Georgia"/>
              </a:rPr>
              <a:t>,	</a:t>
            </a:r>
            <a:r>
              <a:rPr spc="-5" dirty="0">
                <a:latin typeface="Georgia"/>
                <a:cs typeface="Georgia"/>
              </a:rPr>
              <a:t>the</a:t>
            </a:r>
            <a:r>
              <a:rPr dirty="0">
                <a:latin typeface="Georgia"/>
                <a:cs typeface="Georgia"/>
              </a:rPr>
              <a:t>n	</a:t>
            </a:r>
            <a:r>
              <a:rPr spc="-5" dirty="0">
                <a:latin typeface="Georgia"/>
                <a:cs typeface="Georgia"/>
              </a:rPr>
              <a:t>slowl</a:t>
            </a:r>
            <a:r>
              <a:rPr dirty="0">
                <a:latin typeface="Georgia"/>
                <a:cs typeface="Georgia"/>
              </a:rPr>
              <a:t>y	</a:t>
            </a:r>
            <a:r>
              <a:rPr spc="-5" dirty="0">
                <a:latin typeface="Georgia"/>
                <a:cs typeface="Georgia"/>
              </a:rPr>
              <a:t>cool</a:t>
            </a:r>
            <a:r>
              <a:rPr dirty="0">
                <a:latin typeface="Georgia"/>
                <a:cs typeface="Georgia"/>
              </a:rPr>
              <a:t>ed	</a:t>
            </a:r>
            <a:r>
              <a:rPr spc="-15" dirty="0">
                <a:latin typeface="Georgia"/>
                <a:cs typeface="Georgia"/>
              </a:rPr>
              <a:t>t</a:t>
            </a:r>
            <a:r>
              <a:rPr dirty="0">
                <a:latin typeface="Georgia"/>
                <a:cs typeface="Georgia"/>
              </a:rPr>
              <a:t>o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3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624330"/>
            <a:ext cx="5969635" cy="7018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Georgia"/>
                <a:cs typeface="Georgia"/>
              </a:rPr>
              <a:t>room</a:t>
            </a:r>
            <a:r>
              <a:rPr sz="2600" spc="-5" dirty="0">
                <a:latin typeface="Georgia"/>
                <a:cs typeface="Georgia"/>
              </a:rPr>
              <a:t> temperature.</a:t>
            </a:r>
            <a:endParaRPr sz="2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600" b="1" spc="-100" dirty="0">
                <a:latin typeface="Trebuchet MS"/>
                <a:cs typeface="Trebuchet MS"/>
              </a:rPr>
              <a:t>Glass</a:t>
            </a:r>
            <a:r>
              <a:rPr sz="2600" b="1" spc="-195" dirty="0">
                <a:latin typeface="Trebuchet MS"/>
                <a:cs typeface="Trebuchet MS"/>
              </a:rPr>
              <a:t> </a:t>
            </a:r>
            <a:r>
              <a:rPr sz="2600" b="1" spc="-170" dirty="0">
                <a:latin typeface="Trebuchet MS"/>
                <a:cs typeface="Trebuchet MS"/>
              </a:rPr>
              <a:t>Tempering</a:t>
            </a:r>
            <a:endParaRPr sz="2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  <a:tabLst>
                <a:tab pos="751840" algn="l"/>
                <a:tab pos="2156460" algn="l"/>
                <a:tab pos="2625090" algn="l"/>
                <a:tab pos="2972435" algn="l"/>
                <a:tab pos="3870325" algn="l"/>
                <a:tab pos="4806315" algn="l"/>
                <a:tab pos="5609590" algn="l"/>
              </a:tabLst>
            </a:pPr>
            <a:r>
              <a:rPr sz="2600" dirty="0">
                <a:latin typeface="Georgia"/>
                <a:cs typeface="Georgia"/>
              </a:rPr>
              <a:t>The	</a:t>
            </a:r>
            <a:r>
              <a:rPr sz="2600" spc="-5" dirty="0">
                <a:latin typeface="Georgia"/>
                <a:cs typeface="Georgia"/>
              </a:rPr>
              <a:t>strengt</a:t>
            </a:r>
            <a:r>
              <a:rPr sz="2600" dirty="0">
                <a:latin typeface="Georgia"/>
                <a:cs typeface="Georgia"/>
              </a:rPr>
              <a:t>h	</a:t>
            </a:r>
            <a:r>
              <a:rPr sz="2600" spc="-5" dirty="0">
                <a:latin typeface="Georgia"/>
                <a:cs typeface="Georgia"/>
              </a:rPr>
              <a:t>o</a:t>
            </a:r>
            <a:r>
              <a:rPr sz="2600" dirty="0">
                <a:latin typeface="Georgia"/>
                <a:cs typeface="Georgia"/>
              </a:rPr>
              <a:t>f	a	</a:t>
            </a:r>
            <a:r>
              <a:rPr sz="2600" spc="-5" dirty="0">
                <a:latin typeface="Georgia"/>
                <a:cs typeface="Georgia"/>
              </a:rPr>
              <a:t>glas</a:t>
            </a:r>
            <a:r>
              <a:rPr sz="2600" dirty="0">
                <a:latin typeface="Georgia"/>
                <a:cs typeface="Georgia"/>
              </a:rPr>
              <a:t>s	</a:t>
            </a:r>
            <a:r>
              <a:rPr sz="2600" spc="-15" dirty="0">
                <a:latin typeface="Georgia"/>
                <a:cs typeface="Georgia"/>
              </a:rPr>
              <a:t>p</a:t>
            </a:r>
            <a:r>
              <a:rPr sz="2600" dirty="0">
                <a:latin typeface="Georgia"/>
                <a:cs typeface="Georgia"/>
              </a:rPr>
              <a:t>ie</a:t>
            </a:r>
            <a:r>
              <a:rPr sz="2600" spc="-15" dirty="0">
                <a:latin typeface="Georgia"/>
                <a:cs typeface="Georgia"/>
              </a:rPr>
              <a:t>c</a:t>
            </a:r>
            <a:r>
              <a:rPr sz="2600" dirty="0">
                <a:latin typeface="Georgia"/>
                <a:cs typeface="Georgia"/>
              </a:rPr>
              <a:t>e	may	</a:t>
            </a:r>
            <a:r>
              <a:rPr sz="2600" spc="-5" dirty="0">
                <a:latin typeface="Georgia"/>
                <a:cs typeface="Georgia"/>
              </a:rPr>
              <a:t>be</a:t>
            </a:r>
            <a:endParaRPr sz="2600">
              <a:latin typeface="Georgia"/>
              <a:cs typeface="Georgia"/>
            </a:endParaRPr>
          </a:p>
          <a:p>
            <a:pPr marL="12700" marR="5080" algn="just">
              <a:lnSpc>
                <a:spcPct val="189400"/>
              </a:lnSpc>
              <a:spcBef>
                <a:spcPts val="5"/>
              </a:spcBef>
            </a:pPr>
            <a:r>
              <a:rPr sz="2600" spc="-5" dirty="0">
                <a:latin typeface="Georgia"/>
                <a:cs typeface="Georgia"/>
              </a:rPr>
              <a:t>enhanced by intentionally inducing  (generating) compressive </a:t>
            </a:r>
            <a:r>
              <a:rPr sz="2600" dirty="0">
                <a:latin typeface="Georgia"/>
                <a:cs typeface="Georgia"/>
              </a:rPr>
              <a:t>residual  </a:t>
            </a:r>
            <a:r>
              <a:rPr sz="2600" spc="-5" dirty="0">
                <a:latin typeface="Georgia"/>
                <a:cs typeface="Georgia"/>
              </a:rPr>
              <a:t>surface stresses. </a:t>
            </a:r>
            <a:r>
              <a:rPr sz="2600" dirty="0">
                <a:latin typeface="Georgia"/>
                <a:cs typeface="Georgia"/>
              </a:rPr>
              <a:t>This </a:t>
            </a:r>
            <a:r>
              <a:rPr sz="2600" spc="-5" dirty="0">
                <a:latin typeface="Georgia"/>
                <a:cs typeface="Georgia"/>
              </a:rPr>
              <a:t>can be  accomplished by </a:t>
            </a:r>
            <a:r>
              <a:rPr sz="2600" dirty="0">
                <a:latin typeface="Georgia"/>
                <a:cs typeface="Georgia"/>
              </a:rPr>
              <a:t>a </a:t>
            </a:r>
            <a:r>
              <a:rPr sz="2600" spc="-5" dirty="0">
                <a:latin typeface="Georgia"/>
                <a:cs typeface="Georgia"/>
              </a:rPr>
              <a:t>heat treatment  procedure called thermal tempering.  </a:t>
            </a:r>
            <a:r>
              <a:rPr sz="2600" dirty="0">
                <a:latin typeface="Georgia"/>
                <a:cs typeface="Georgia"/>
              </a:rPr>
              <a:t>With </a:t>
            </a:r>
            <a:r>
              <a:rPr sz="2600" spc="-5" dirty="0">
                <a:latin typeface="Georgia"/>
                <a:cs typeface="Georgia"/>
              </a:rPr>
              <a:t>this technique, the glassware </a:t>
            </a:r>
            <a:r>
              <a:rPr sz="2600" dirty="0">
                <a:latin typeface="Georgia"/>
                <a:cs typeface="Georgia"/>
              </a:rPr>
              <a:t>is  </a:t>
            </a:r>
            <a:r>
              <a:rPr sz="2600" spc="-5" dirty="0">
                <a:latin typeface="Georgia"/>
                <a:cs typeface="Georgia"/>
              </a:rPr>
              <a:t>heated    to    </a:t>
            </a:r>
            <a:r>
              <a:rPr sz="2600" dirty="0">
                <a:latin typeface="Georgia"/>
                <a:cs typeface="Georgia"/>
              </a:rPr>
              <a:t>a    </a:t>
            </a:r>
            <a:r>
              <a:rPr sz="2600" spc="-5" dirty="0">
                <a:latin typeface="Georgia"/>
                <a:cs typeface="Georgia"/>
              </a:rPr>
              <a:t>temperature    below</a:t>
            </a:r>
            <a:r>
              <a:rPr sz="2600" spc="6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the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74522"/>
            <a:ext cx="596900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Georgia"/>
                <a:cs typeface="Georgia"/>
              </a:rPr>
              <a:t>softening </a:t>
            </a:r>
            <a:r>
              <a:rPr dirty="0">
                <a:latin typeface="Georgia"/>
                <a:cs typeface="Georgia"/>
              </a:rPr>
              <a:t>point. It </a:t>
            </a:r>
            <a:r>
              <a:rPr spc="-5" dirty="0">
                <a:latin typeface="Georgia"/>
                <a:cs typeface="Georgia"/>
              </a:rPr>
              <a:t>is then cooled to</a:t>
            </a:r>
            <a:r>
              <a:rPr spc="-55" dirty="0">
                <a:latin typeface="Georgia"/>
                <a:cs typeface="Georgia"/>
              </a:rPr>
              <a:t> </a:t>
            </a:r>
            <a:r>
              <a:rPr spc="-5" dirty="0">
                <a:latin typeface="Georgia"/>
                <a:cs typeface="Georgia"/>
              </a:rPr>
              <a:t>room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4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624330"/>
            <a:ext cx="5970905" cy="7178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5" dirty="0">
                <a:latin typeface="Georgia"/>
                <a:cs typeface="Georgia"/>
              </a:rPr>
              <a:t>temperature</a:t>
            </a:r>
            <a:r>
              <a:rPr sz="2600" spc="-12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in</a:t>
            </a:r>
            <a:r>
              <a:rPr sz="2600" spc="-13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a</a:t>
            </a:r>
            <a:r>
              <a:rPr sz="2600" spc="-13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stream</a:t>
            </a:r>
            <a:r>
              <a:rPr sz="2600" spc="-13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of</a:t>
            </a:r>
            <a:r>
              <a:rPr sz="2600" spc="-12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air</a:t>
            </a:r>
            <a:r>
              <a:rPr sz="2600" spc="-13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or,</a:t>
            </a:r>
            <a:r>
              <a:rPr sz="2600" spc="-13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in</a:t>
            </a:r>
            <a:r>
              <a:rPr sz="2600" spc="-13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some</a:t>
            </a:r>
            <a:endParaRPr sz="2600">
              <a:latin typeface="Georgia"/>
              <a:cs typeface="Georgia"/>
            </a:endParaRPr>
          </a:p>
          <a:p>
            <a:pPr marL="12700" marR="5080" algn="just">
              <a:lnSpc>
                <a:spcPct val="189400"/>
              </a:lnSpc>
              <a:spcBef>
                <a:spcPts val="10"/>
              </a:spcBef>
            </a:pPr>
            <a:r>
              <a:rPr sz="2600" spc="-5" dirty="0">
                <a:latin typeface="Georgia"/>
                <a:cs typeface="Georgia"/>
              </a:rPr>
              <a:t>cases, </a:t>
            </a:r>
            <a:r>
              <a:rPr sz="2600" dirty="0">
                <a:latin typeface="Georgia"/>
                <a:cs typeface="Georgia"/>
              </a:rPr>
              <a:t>an </a:t>
            </a:r>
            <a:r>
              <a:rPr sz="2600" spc="-5" dirty="0">
                <a:latin typeface="Georgia"/>
                <a:cs typeface="Georgia"/>
              </a:rPr>
              <a:t>oil bath. </a:t>
            </a:r>
            <a:r>
              <a:rPr sz="2600" dirty="0">
                <a:latin typeface="Georgia"/>
                <a:cs typeface="Georgia"/>
              </a:rPr>
              <a:t>The </a:t>
            </a:r>
            <a:r>
              <a:rPr sz="2600" spc="-5" dirty="0">
                <a:latin typeface="Georgia"/>
                <a:cs typeface="Georgia"/>
              </a:rPr>
              <a:t>residual stresses  </a:t>
            </a:r>
            <a:r>
              <a:rPr sz="2600" dirty="0">
                <a:latin typeface="Georgia"/>
                <a:cs typeface="Georgia"/>
              </a:rPr>
              <a:t>arise </a:t>
            </a:r>
            <a:r>
              <a:rPr sz="2600" spc="-5" dirty="0">
                <a:latin typeface="Georgia"/>
                <a:cs typeface="Georgia"/>
              </a:rPr>
              <a:t>from differences </a:t>
            </a:r>
            <a:r>
              <a:rPr sz="2600" dirty="0">
                <a:latin typeface="Georgia"/>
                <a:cs typeface="Georgia"/>
              </a:rPr>
              <a:t>in </a:t>
            </a:r>
            <a:r>
              <a:rPr sz="2600" spc="-5" dirty="0">
                <a:latin typeface="Georgia"/>
                <a:cs typeface="Georgia"/>
              </a:rPr>
              <a:t>cooling rates</a:t>
            </a:r>
            <a:r>
              <a:rPr sz="2600" spc="-35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for  surface </a:t>
            </a:r>
            <a:r>
              <a:rPr sz="2600" dirty="0">
                <a:latin typeface="Georgia"/>
                <a:cs typeface="Georgia"/>
              </a:rPr>
              <a:t>and interior regions. Initially,</a:t>
            </a:r>
            <a:r>
              <a:rPr sz="2600" spc="-39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the  surface cools more rapidly </a:t>
            </a:r>
            <a:r>
              <a:rPr sz="2600" dirty="0">
                <a:latin typeface="Georgia"/>
                <a:cs typeface="Georgia"/>
              </a:rPr>
              <a:t>and, </a:t>
            </a:r>
            <a:r>
              <a:rPr sz="2600" spc="-5" dirty="0">
                <a:latin typeface="Georgia"/>
                <a:cs typeface="Georgia"/>
              </a:rPr>
              <a:t>once  having dropped to </a:t>
            </a:r>
            <a:r>
              <a:rPr sz="2600" dirty="0">
                <a:latin typeface="Georgia"/>
                <a:cs typeface="Georgia"/>
              </a:rPr>
              <a:t>a </a:t>
            </a:r>
            <a:r>
              <a:rPr sz="2600" spc="-5" dirty="0">
                <a:latin typeface="Georgia"/>
                <a:cs typeface="Georgia"/>
              </a:rPr>
              <a:t>temperature below  the strain point, becomes </a:t>
            </a:r>
            <a:r>
              <a:rPr sz="2600" dirty="0">
                <a:latin typeface="Georgia"/>
                <a:cs typeface="Georgia"/>
              </a:rPr>
              <a:t>rigid. At </a:t>
            </a:r>
            <a:r>
              <a:rPr sz="2600" spc="-5" dirty="0">
                <a:latin typeface="Georgia"/>
                <a:cs typeface="Georgia"/>
              </a:rPr>
              <a:t>this  time, the </a:t>
            </a:r>
            <a:r>
              <a:rPr sz="2600" dirty="0">
                <a:latin typeface="Georgia"/>
                <a:cs typeface="Georgia"/>
              </a:rPr>
              <a:t>internal </a:t>
            </a:r>
            <a:r>
              <a:rPr sz="2600" spc="-5" dirty="0">
                <a:latin typeface="Georgia"/>
                <a:cs typeface="Georgia"/>
              </a:rPr>
              <a:t>parts of the glassware,  having cooled less </a:t>
            </a:r>
            <a:r>
              <a:rPr sz="2600" dirty="0">
                <a:latin typeface="Georgia"/>
                <a:cs typeface="Georgia"/>
              </a:rPr>
              <a:t>rapidly, is at a </a:t>
            </a:r>
            <a:r>
              <a:rPr sz="2600" spc="-5" dirty="0">
                <a:latin typeface="Georgia"/>
                <a:cs typeface="Georgia"/>
              </a:rPr>
              <a:t>higher  temperature</a:t>
            </a:r>
            <a:r>
              <a:rPr sz="2600" spc="-16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(above</a:t>
            </a:r>
            <a:r>
              <a:rPr sz="2600" spc="-16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the</a:t>
            </a:r>
            <a:r>
              <a:rPr sz="2600" spc="-17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strain</a:t>
            </a:r>
            <a:r>
              <a:rPr sz="2600" spc="-16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point)</a:t>
            </a:r>
            <a:r>
              <a:rPr sz="2600" spc="-17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and,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74522"/>
            <a:ext cx="596709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Georgia"/>
                <a:cs typeface="Georgia"/>
              </a:rPr>
              <a:t>therefore, </a:t>
            </a:r>
            <a:r>
              <a:rPr dirty="0">
                <a:latin typeface="Georgia"/>
                <a:cs typeface="Georgia"/>
              </a:rPr>
              <a:t>is </a:t>
            </a:r>
            <a:r>
              <a:rPr spc="-5" dirty="0">
                <a:latin typeface="Georgia"/>
                <a:cs typeface="Georgia"/>
              </a:rPr>
              <a:t>still plastic. </a:t>
            </a:r>
            <a:r>
              <a:rPr dirty="0">
                <a:latin typeface="Georgia"/>
                <a:cs typeface="Georgia"/>
              </a:rPr>
              <a:t>With</a:t>
            </a:r>
            <a:r>
              <a:rPr spc="75" dirty="0">
                <a:latin typeface="Georgia"/>
                <a:cs typeface="Georgia"/>
              </a:rPr>
              <a:t> </a:t>
            </a:r>
            <a:r>
              <a:rPr spc="-5" dirty="0">
                <a:latin typeface="Georgia"/>
                <a:cs typeface="Georgia"/>
              </a:rPr>
              <a:t>continued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5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624330"/>
            <a:ext cx="5972175" cy="7178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5" dirty="0">
                <a:latin typeface="Georgia"/>
                <a:cs typeface="Georgia"/>
              </a:rPr>
              <a:t>cooling, the interior </a:t>
            </a:r>
            <a:r>
              <a:rPr sz="2600" dirty="0">
                <a:latin typeface="Georgia"/>
                <a:cs typeface="Georgia"/>
              </a:rPr>
              <a:t>attempts </a:t>
            </a:r>
            <a:r>
              <a:rPr sz="2600" spc="-10" dirty="0">
                <a:latin typeface="Georgia"/>
                <a:cs typeface="Georgia"/>
              </a:rPr>
              <a:t>to</a:t>
            </a:r>
            <a:r>
              <a:rPr sz="2600" spc="23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contract</a:t>
            </a:r>
            <a:endParaRPr sz="2600">
              <a:latin typeface="Georgia"/>
              <a:cs typeface="Georgia"/>
            </a:endParaRPr>
          </a:p>
          <a:p>
            <a:pPr marL="12700" marR="5080" algn="just">
              <a:lnSpc>
                <a:spcPct val="189400"/>
              </a:lnSpc>
              <a:spcBef>
                <a:spcPts val="10"/>
              </a:spcBef>
            </a:pPr>
            <a:r>
              <a:rPr sz="2600" spc="-5" dirty="0">
                <a:latin typeface="Georgia"/>
                <a:cs typeface="Georgia"/>
              </a:rPr>
              <a:t>to </a:t>
            </a:r>
            <a:r>
              <a:rPr sz="2600" dirty="0">
                <a:latin typeface="Georgia"/>
                <a:cs typeface="Georgia"/>
              </a:rPr>
              <a:t>a </a:t>
            </a:r>
            <a:r>
              <a:rPr sz="2600" spc="-5" dirty="0">
                <a:latin typeface="Georgia"/>
                <a:cs typeface="Georgia"/>
              </a:rPr>
              <a:t>greater degree than the </a:t>
            </a:r>
            <a:r>
              <a:rPr sz="2600" dirty="0">
                <a:latin typeface="Georgia"/>
                <a:cs typeface="Georgia"/>
              </a:rPr>
              <a:t>now rigid  </a:t>
            </a:r>
            <a:r>
              <a:rPr sz="2600" spc="-5" dirty="0">
                <a:latin typeface="Georgia"/>
                <a:cs typeface="Georgia"/>
              </a:rPr>
              <a:t>exterior will </a:t>
            </a:r>
            <a:r>
              <a:rPr sz="2600" dirty="0">
                <a:latin typeface="Georgia"/>
                <a:cs typeface="Georgia"/>
              </a:rPr>
              <a:t>allow. Thus, </a:t>
            </a:r>
            <a:r>
              <a:rPr sz="2600" spc="-5" dirty="0">
                <a:latin typeface="Georgia"/>
                <a:cs typeface="Georgia"/>
              </a:rPr>
              <a:t>the inside</a:t>
            </a:r>
            <a:r>
              <a:rPr sz="2600" spc="-34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tends  </a:t>
            </a:r>
            <a:r>
              <a:rPr sz="2600" spc="-5" dirty="0">
                <a:latin typeface="Georgia"/>
                <a:cs typeface="Georgia"/>
              </a:rPr>
              <a:t>to draw </a:t>
            </a:r>
            <a:r>
              <a:rPr sz="2600" dirty="0">
                <a:latin typeface="Georgia"/>
                <a:cs typeface="Georgia"/>
              </a:rPr>
              <a:t>in </a:t>
            </a:r>
            <a:r>
              <a:rPr sz="2600" spc="-5" dirty="0">
                <a:latin typeface="Georgia"/>
                <a:cs typeface="Georgia"/>
              </a:rPr>
              <a:t>the </a:t>
            </a:r>
            <a:r>
              <a:rPr sz="2600" dirty="0">
                <a:latin typeface="Georgia"/>
                <a:cs typeface="Georgia"/>
              </a:rPr>
              <a:t>outside, </a:t>
            </a:r>
            <a:r>
              <a:rPr sz="2600" spc="-5" dirty="0">
                <a:latin typeface="Georgia"/>
                <a:cs typeface="Georgia"/>
              </a:rPr>
              <a:t>or to </a:t>
            </a:r>
            <a:r>
              <a:rPr sz="2600" dirty="0">
                <a:latin typeface="Georgia"/>
                <a:cs typeface="Georgia"/>
              </a:rPr>
              <a:t>impose  inward </a:t>
            </a:r>
            <a:r>
              <a:rPr sz="2600" spc="-5" dirty="0">
                <a:latin typeface="Georgia"/>
                <a:cs typeface="Georgia"/>
              </a:rPr>
              <a:t>radial stresses. </a:t>
            </a:r>
            <a:r>
              <a:rPr sz="2600" dirty="0">
                <a:latin typeface="Georgia"/>
                <a:cs typeface="Georgia"/>
              </a:rPr>
              <a:t>As a</a:t>
            </a:r>
            <a:r>
              <a:rPr sz="2600" spc="-36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consequence,  </a:t>
            </a:r>
            <a:r>
              <a:rPr sz="2600" dirty="0">
                <a:latin typeface="Georgia"/>
                <a:cs typeface="Georgia"/>
              </a:rPr>
              <a:t>after </a:t>
            </a:r>
            <a:r>
              <a:rPr sz="2600" spc="-5" dirty="0">
                <a:latin typeface="Georgia"/>
                <a:cs typeface="Georgia"/>
              </a:rPr>
              <a:t>the glass piece has cooled to room  temperature, </a:t>
            </a:r>
            <a:r>
              <a:rPr sz="2600" dirty="0">
                <a:latin typeface="Georgia"/>
                <a:cs typeface="Georgia"/>
              </a:rPr>
              <a:t>it </a:t>
            </a:r>
            <a:r>
              <a:rPr sz="2600" spc="-5" dirty="0">
                <a:latin typeface="Georgia"/>
                <a:cs typeface="Georgia"/>
              </a:rPr>
              <a:t>stands compressive  stresses on the surface, with tensile  stresses </a:t>
            </a:r>
            <a:r>
              <a:rPr sz="2600" spc="-10" dirty="0">
                <a:latin typeface="Georgia"/>
                <a:cs typeface="Georgia"/>
              </a:rPr>
              <a:t>at </a:t>
            </a:r>
            <a:r>
              <a:rPr sz="2600" dirty="0">
                <a:latin typeface="Georgia"/>
                <a:cs typeface="Georgia"/>
              </a:rPr>
              <a:t>interior regions. The</a:t>
            </a:r>
            <a:r>
              <a:rPr sz="2600" spc="49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room-  </a:t>
            </a:r>
            <a:r>
              <a:rPr sz="2600" spc="-5" dirty="0">
                <a:latin typeface="Georgia"/>
                <a:cs typeface="Georgia"/>
              </a:rPr>
              <a:t>temperature   stress  distribution  over </a:t>
            </a:r>
            <a:r>
              <a:rPr sz="2600" spc="27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a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74522"/>
            <a:ext cx="596582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99820" algn="l"/>
                <a:tab pos="2473960" algn="l"/>
                <a:tab pos="3095625" algn="l"/>
                <a:tab pos="3599179" algn="l"/>
                <a:tab pos="4651375" algn="l"/>
                <a:tab pos="5712460" algn="l"/>
              </a:tabLst>
            </a:pPr>
            <a:r>
              <a:rPr spc="-5" dirty="0">
                <a:latin typeface="Georgia"/>
                <a:cs typeface="Georgia"/>
              </a:rPr>
              <a:t>cros</a:t>
            </a:r>
            <a:r>
              <a:rPr dirty="0">
                <a:latin typeface="Georgia"/>
                <a:cs typeface="Georgia"/>
              </a:rPr>
              <a:t>s	</a:t>
            </a:r>
            <a:r>
              <a:rPr spc="-5" dirty="0">
                <a:latin typeface="Georgia"/>
                <a:cs typeface="Georgia"/>
              </a:rPr>
              <a:t>se</a:t>
            </a:r>
            <a:r>
              <a:rPr spc="-15" dirty="0">
                <a:latin typeface="Georgia"/>
                <a:cs typeface="Georgia"/>
              </a:rPr>
              <a:t>c</a:t>
            </a:r>
            <a:r>
              <a:rPr spc="-5" dirty="0">
                <a:latin typeface="Georgia"/>
                <a:cs typeface="Georgia"/>
              </a:rPr>
              <a:t>tio</a:t>
            </a:r>
            <a:r>
              <a:rPr dirty="0">
                <a:latin typeface="Georgia"/>
                <a:cs typeface="Georgia"/>
              </a:rPr>
              <a:t>n	</a:t>
            </a:r>
            <a:r>
              <a:rPr spc="-15" dirty="0">
                <a:latin typeface="Georgia"/>
                <a:cs typeface="Georgia"/>
              </a:rPr>
              <a:t>o</a:t>
            </a:r>
            <a:r>
              <a:rPr dirty="0">
                <a:latin typeface="Georgia"/>
                <a:cs typeface="Georgia"/>
              </a:rPr>
              <a:t>f	a	</a:t>
            </a:r>
            <a:r>
              <a:rPr spc="-5" dirty="0">
                <a:latin typeface="Georgia"/>
                <a:cs typeface="Georgia"/>
              </a:rPr>
              <a:t>glas</a:t>
            </a:r>
            <a:r>
              <a:rPr dirty="0">
                <a:latin typeface="Georgia"/>
                <a:cs typeface="Georgia"/>
              </a:rPr>
              <a:t>s	</a:t>
            </a:r>
            <a:r>
              <a:rPr spc="-5" dirty="0">
                <a:latin typeface="Georgia"/>
                <a:cs typeface="Georgia"/>
              </a:rPr>
              <a:t>plat</a:t>
            </a:r>
            <a:r>
              <a:rPr dirty="0">
                <a:latin typeface="Georgia"/>
                <a:cs typeface="Georgia"/>
              </a:rPr>
              <a:t>e	is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6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624330"/>
            <a:ext cx="5970270" cy="7178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31035" algn="l"/>
                <a:tab pos="4089400" algn="l"/>
                <a:tab pos="4556760" algn="l"/>
                <a:tab pos="5682615" algn="l"/>
              </a:tabLst>
            </a:pPr>
            <a:r>
              <a:rPr sz="2600" dirty="0">
                <a:latin typeface="Georgia"/>
                <a:cs typeface="Georgia"/>
              </a:rPr>
              <a:t>represent</a:t>
            </a:r>
            <a:r>
              <a:rPr sz="2600" spc="-10" dirty="0">
                <a:latin typeface="Georgia"/>
                <a:cs typeface="Georgia"/>
              </a:rPr>
              <a:t>e</a:t>
            </a:r>
            <a:r>
              <a:rPr sz="2600" dirty="0">
                <a:latin typeface="Georgia"/>
                <a:cs typeface="Georgia"/>
              </a:rPr>
              <a:t>d	</a:t>
            </a:r>
            <a:r>
              <a:rPr sz="2600" spc="-5" dirty="0">
                <a:latin typeface="Georgia"/>
                <a:cs typeface="Georgia"/>
              </a:rPr>
              <a:t>s</a:t>
            </a:r>
            <a:r>
              <a:rPr sz="2600" dirty="0">
                <a:latin typeface="Georgia"/>
                <a:cs typeface="Georgia"/>
              </a:rPr>
              <a:t>c</a:t>
            </a:r>
            <a:r>
              <a:rPr sz="2600" spc="-5" dirty="0">
                <a:latin typeface="Georgia"/>
                <a:cs typeface="Georgia"/>
              </a:rPr>
              <a:t>hem</a:t>
            </a:r>
            <a:r>
              <a:rPr sz="2600" spc="-25" dirty="0">
                <a:latin typeface="Georgia"/>
                <a:cs typeface="Georgia"/>
              </a:rPr>
              <a:t>a</a:t>
            </a:r>
            <a:r>
              <a:rPr sz="2600" spc="-5" dirty="0">
                <a:latin typeface="Georgia"/>
                <a:cs typeface="Georgia"/>
              </a:rPr>
              <a:t>ti</a:t>
            </a:r>
            <a:r>
              <a:rPr sz="2600" spc="5" dirty="0">
                <a:latin typeface="Georgia"/>
                <a:cs typeface="Georgia"/>
              </a:rPr>
              <a:t>c</a:t>
            </a:r>
            <a:r>
              <a:rPr sz="2600" spc="-5" dirty="0">
                <a:latin typeface="Georgia"/>
                <a:cs typeface="Georgia"/>
              </a:rPr>
              <a:t>all</a:t>
            </a:r>
            <a:r>
              <a:rPr sz="2600" dirty="0">
                <a:latin typeface="Georgia"/>
                <a:cs typeface="Georgia"/>
              </a:rPr>
              <a:t>y	in	</a:t>
            </a:r>
            <a:r>
              <a:rPr sz="2600" spc="-5" dirty="0">
                <a:latin typeface="Georgia"/>
                <a:cs typeface="Georgia"/>
              </a:rPr>
              <a:t>Figur</a:t>
            </a:r>
            <a:r>
              <a:rPr sz="2600" dirty="0">
                <a:latin typeface="Georgia"/>
                <a:cs typeface="Georgia"/>
              </a:rPr>
              <a:t>e	2.</a:t>
            </a:r>
            <a:endParaRPr sz="2600">
              <a:latin typeface="Georgia"/>
              <a:cs typeface="Georgia"/>
            </a:endParaRPr>
          </a:p>
          <a:p>
            <a:pPr marL="12700" marR="5080" algn="just">
              <a:lnSpc>
                <a:spcPct val="189400"/>
              </a:lnSpc>
              <a:spcBef>
                <a:spcPts val="10"/>
              </a:spcBef>
            </a:pPr>
            <a:r>
              <a:rPr sz="2600" dirty="0">
                <a:latin typeface="Georgia"/>
                <a:cs typeface="Georgia"/>
              </a:rPr>
              <a:t>The </a:t>
            </a:r>
            <a:r>
              <a:rPr sz="2600" spc="-5" dirty="0">
                <a:latin typeface="Georgia"/>
                <a:cs typeface="Georgia"/>
              </a:rPr>
              <a:t>failure of ceramic </a:t>
            </a:r>
            <a:r>
              <a:rPr sz="2600" dirty="0">
                <a:latin typeface="Georgia"/>
                <a:cs typeface="Georgia"/>
              </a:rPr>
              <a:t>materials </a:t>
            </a:r>
            <a:r>
              <a:rPr sz="2600" spc="-5" dirty="0">
                <a:latin typeface="Georgia"/>
                <a:cs typeface="Georgia"/>
              </a:rPr>
              <a:t>almost  always results from </a:t>
            </a:r>
            <a:r>
              <a:rPr sz="2600" dirty="0">
                <a:latin typeface="Georgia"/>
                <a:cs typeface="Georgia"/>
              </a:rPr>
              <a:t>a </a:t>
            </a:r>
            <a:r>
              <a:rPr sz="2600" spc="-5" dirty="0">
                <a:latin typeface="Georgia"/>
                <a:cs typeface="Georgia"/>
              </a:rPr>
              <a:t>crack that </a:t>
            </a:r>
            <a:r>
              <a:rPr sz="2600" dirty="0">
                <a:latin typeface="Georgia"/>
                <a:cs typeface="Georgia"/>
              </a:rPr>
              <a:t>is  initiated at </a:t>
            </a:r>
            <a:r>
              <a:rPr sz="2600" spc="-5" dirty="0">
                <a:latin typeface="Georgia"/>
                <a:cs typeface="Georgia"/>
              </a:rPr>
              <a:t>the surface by </a:t>
            </a:r>
            <a:r>
              <a:rPr sz="2600" dirty="0">
                <a:latin typeface="Georgia"/>
                <a:cs typeface="Georgia"/>
              </a:rPr>
              <a:t>an applied  </a:t>
            </a:r>
            <a:r>
              <a:rPr sz="2600" spc="-5" dirty="0">
                <a:latin typeface="Georgia"/>
                <a:cs typeface="Georgia"/>
              </a:rPr>
              <a:t>tensile stress. </a:t>
            </a:r>
            <a:r>
              <a:rPr sz="2600" dirty="0">
                <a:latin typeface="Georgia"/>
                <a:cs typeface="Georgia"/>
              </a:rPr>
              <a:t>To </a:t>
            </a:r>
            <a:r>
              <a:rPr sz="2600" spc="-5" dirty="0">
                <a:latin typeface="Georgia"/>
                <a:cs typeface="Georgia"/>
              </a:rPr>
              <a:t>cause fracture of </a:t>
            </a:r>
            <a:r>
              <a:rPr sz="2600" dirty="0">
                <a:latin typeface="Georgia"/>
                <a:cs typeface="Georgia"/>
              </a:rPr>
              <a:t>a  </a:t>
            </a:r>
            <a:r>
              <a:rPr sz="2600" spc="-5" dirty="0">
                <a:latin typeface="Georgia"/>
                <a:cs typeface="Georgia"/>
              </a:rPr>
              <a:t>tempered glass piece, the </a:t>
            </a:r>
            <a:r>
              <a:rPr sz="2600" dirty="0">
                <a:latin typeface="Georgia"/>
                <a:cs typeface="Georgia"/>
              </a:rPr>
              <a:t>magnitude </a:t>
            </a:r>
            <a:r>
              <a:rPr sz="2600" spc="-5" dirty="0">
                <a:latin typeface="Georgia"/>
                <a:cs typeface="Georgia"/>
              </a:rPr>
              <a:t>of  </a:t>
            </a:r>
            <a:r>
              <a:rPr sz="2600" dirty="0">
                <a:latin typeface="Georgia"/>
                <a:cs typeface="Georgia"/>
              </a:rPr>
              <a:t>an </a:t>
            </a:r>
            <a:r>
              <a:rPr sz="2600" spc="-5" dirty="0">
                <a:latin typeface="Georgia"/>
                <a:cs typeface="Georgia"/>
              </a:rPr>
              <a:t>externally </a:t>
            </a:r>
            <a:r>
              <a:rPr sz="2600" dirty="0">
                <a:latin typeface="Georgia"/>
                <a:cs typeface="Georgia"/>
              </a:rPr>
              <a:t>applied </a:t>
            </a:r>
            <a:r>
              <a:rPr sz="2600" spc="-5" dirty="0">
                <a:latin typeface="Georgia"/>
                <a:cs typeface="Georgia"/>
              </a:rPr>
              <a:t>tensile stress </a:t>
            </a:r>
            <a:r>
              <a:rPr sz="2600" spc="-10" dirty="0">
                <a:latin typeface="Georgia"/>
                <a:cs typeface="Georgia"/>
              </a:rPr>
              <a:t>must  </a:t>
            </a:r>
            <a:r>
              <a:rPr sz="2600" spc="-5" dirty="0">
                <a:latin typeface="Georgia"/>
                <a:cs typeface="Georgia"/>
              </a:rPr>
              <a:t>be </a:t>
            </a:r>
            <a:r>
              <a:rPr sz="2600" dirty="0">
                <a:latin typeface="Georgia"/>
                <a:cs typeface="Georgia"/>
              </a:rPr>
              <a:t>great </a:t>
            </a:r>
            <a:r>
              <a:rPr sz="2600" spc="-5" dirty="0">
                <a:latin typeface="Georgia"/>
                <a:cs typeface="Georgia"/>
              </a:rPr>
              <a:t>enough to </a:t>
            </a:r>
            <a:r>
              <a:rPr sz="2600" dirty="0">
                <a:latin typeface="Georgia"/>
                <a:cs typeface="Georgia"/>
              </a:rPr>
              <a:t>first </a:t>
            </a:r>
            <a:r>
              <a:rPr sz="2600" spc="-5" dirty="0">
                <a:latin typeface="Georgia"/>
                <a:cs typeface="Georgia"/>
              </a:rPr>
              <a:t>overcome the  </a:t>
            </a:r>
            <a:r>
              <a:rPr sz="2600" dirty="0">
                <a:latin typeface="Georgia"/>
                <a:cs typeface="Georgia"/>
              </a:rPr>
              <a:t>residual </a:t>
            </a:r>
            <a:r>
              <a:rPr sz="2600" spc="-5" dirty="0">
                <a:latin typeface="Georgia"/>
                <a:cs typeface="Georgia"/>
              </a:rPr>
              <a:t>compressive surface stress and,  </a:t>
            </a:r>
            <a:r>
              <a:rPr sz="2600" dirty="0">
                <a:latin typeface="Georgia"/>
                <a:cs typeface="Georgia"/>
              </a:rPr>
              <a:t>in   </a:t>
            </a:r>
            <a:r>
              <a:rPr sz="2600" spc="-5" dirty="0">
                <a:latin typeface="Georgia"/>
                <a:cs typeface="Georgia"/>
              </a:rPr>
              <a:t>addition,   to   stress   the   surface </a:t>
            </a:r>
            <a:r>
              <a:rPr sz="2600" spc="35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in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74522"/>
            <a:ext cx="596455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68730" algn="l"/>
                <a:tab pos="3059430" algn="l"/>
                <a:tab pos="3526790" algn="l"/>
                <a:tab pos="4742180" algn="l"/>
                <a:tab pos="5083175" algn="l"/>
              </a:tabLst>
            </a:pPr>
            <a:r>
              <a:rPr spc="-5" dirty="0">
                <a:latin typeface="Georgia"/>
                <a:cs typeface="Georgia"/>
              </a:rPr>
              <a:t>tensio</a:t>
            </a:r>
            <a:r>
              <a:rPr dirty="0">
                <a:latin typeface="Georgia"/>
                <a:cs typeface="Georgia"/>
              </a:rPr>
              <a:t>n	</a:t>
            </a:r>
            <a:r>
              <a:rPr spc="-5" dirty="0">
                <a:latin typeface="Georgia"/>
                <a:cs typeface="Georgia"/>
              </a:rPr>
              <a:t>su</a:t>
            </a:r>
            <a:r>
              <a:rPr spc="5" dirty="0">
                <a:latin typeface="Georgia"/>
                <a:cs typeface="Georgia"/>
              </a:rPr>
              <a:t>f</a:t>
            </a:r>
            <a:r>
              <a:rPr spc="-5" dirty="0">
                <a:latin typeface="Georgia"/>
                <a:cs typeface="Georgia"/>
              </a:rPr>
              <a:t>f</a:t>
            </a:r>
            <a:r>
              <a:rPr spc="-15" dirty="0">
                <a:latin typeface="Georgia"/>
                <a:cs typeface="Georgia"/>
              </a:rPr>
              <a:t>i</a:t>
            </a:r>
            <a:r>
              <a:rPr spc="-5" dirty="0">
                <a:latin typeface="Georgia"/>
                <a:cs typeface="Georgia"/>
              </a:rPr>
              <a:t>c</a:t>
            </a:r>
            <a:r>
              <a:rPr spc="5" dirty="0">
                <a:latin typeface="Georgia"/>
                <a:cs typeface="Georgia"/>
              </a:rPr>
              <a:t>i</a:t>
            </a:r>
            <a:r>
              <a:rPr spc="-5" dirty="0">
                <a:latin typeface="Georgia"/>
                <a:cs typeface="Georgia"/>
              </a:rPr>
              <a:t>e</a:t>
            </a:r>
            <a:r>
              <a:rPr spc="-15" dirty="0">
                <a:latin typeface="Georgia"/>
                <a:cs typeface="Georgia"/>
              </a:rPr>
              <a:t>n</a:t>
            </a:r>
            <a:r>
              <a:rPr spc="-5" dirty="0">
                <a:latin typeface="Georgia"/>
                <a:cs typeface="Georgia"/>
              </a:rPr>
              <a:t>tl</a:t>
            </a:r>
            <a:r>
              <a:rPr dirty="0">
                <a:latin typeface="Georgia"/>
                <a:cs typeface="Georgia"/>
              </a:rPr>
              <a:t>y	</a:t>
            </a:r>
            <a:r>
              <a:rPr spc="-5" dirty="0">
                <a:latin typeface="Georgia"/>
                <a:cs typeface="Georgia"/>
              </a:rPr>
              <a:t>t</a:t>
            </a:r>
            <a:r>
              <a:rPr dirty="0">
                <a:latin typeface="Georgia"/>
                <a:cs typeface="Georgia"/>
              </a:rPr>
              <a:t>o	ini</a:t>
            </a:r>
            <a:r>
              <a:rPr spc="5" dirty="0">
                <a:latin typeface="Georgia"/>
                <a:cs typeface="Georgia"/>
              </a:rPr>
              <a:t>t</a:t>
            </a:r>
            <a:r>
              <a:rPr dirty="0">
                <a:latin typeface="Georgia"/>
                <a:cs typeface="Georgia"/>
              </a:rPr>
              <a:t>ia</a:t>
            </a:r>
            <a:r>
              <a:rPr spc="-15" dirty="0">
                <a:latin typeface="Georgia"/>
                <a:cs typeface="Georgia"/>
              </a:rPr>
              <a:t>t</a:t>
            </a:r>
            <a:r>
              <a:rPr dirty="0">
                <a:latin typeface="Georgia"/>
                <a:cs typeface="Georgia"/>
              </a:rPr>
              <a:t>e	a	</a:t>
            </a:r>
            <a:r>
              <a:rPr spc="-5" dirty="0">
                <a:latin typeface="Georgia"/>
                <a:cs typeface="Georgia"/>
              </a:rPr>
              <a:t>crack,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7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624330"/>
            <a:ext cx="5972175" cy="5676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58875" algn="l"/>
                <a:tab pos="2049145" algn="l"/>
                <a:tab pos="2982595" algn="l"/>
                <a:tab pos="4806315" algn="l"/>
                <a:tab pos="5589270" algn="l"/>
              </a:tabLst>
            </a:pPr>
            <a:r>
              <a:rPr sz="2600" spc="-5" dirty="0">
                <a:latin typeface="Georgia"/>
                <a:cs typeface="Georgia"/>
              </a:rPr>
              <a:t>which	may	then	propagate.	For	</a:t>
            </a:r>
            <a:r>
              <a:rPr sz="2600" dirty="0">
                <a:latin typeface="Georgia"/>
                <a:cs typeface="Georgia"/>
              </a:rPr>
              <a:t>an</a:t>
            </a:r>
            <a:endParaRPr sz="2600">
              <a:latin typeface="Georgia"/>
              <a:cs typeface="Georgia"/>
            </a:endParaRPr>
          </a:p>
          <a:p>
            <a:pPr marL="12700" marR="5080" algn="just">
              <a:lnSpc>
                <a:spcPct val="189400"/>
              </a:lnSpc>
              <a:spcBef>
                <a:spcPts val="10"/>
              </a:spcBef>
            </a:pPr>
            <a:r>
              <a:rPr sz="2600" spc="-5" dirty="0">
                <a:latin typeface="Georgia"/>
                <a:cs typeface="Georgia"/>
              </a:rPr>
              <a:t>untempered glass, </a:t>
            </a:r>
            <a:r>
              <a:rPr sz="2600" dirty="0">
                <a:latin typeface="Georgia"/>
                <a:cs typeface="Georgia"/>
              </a:rPr>
              <a:t>a </a:t>
            </a:r>
            <a:r>
              <a:rPr sz="2600" spc="-5" dirty="0">
                <a:latin typeface="Georgia"/>
                <a:cs typeface="Georgia"/>
              </a:rPr>
              <a:t>crack will be  introduced </a:t>
            </a:r>
            <a:r>
              <a:rPr sz="2600" dirty="0">
                <a:latin typeface="Georgia"/>
                <a:cs typeface="Georgia"/>
              </a:rPr>
              <a:t>at a </a:t>
            </a:r>
            <a:r>
              <a:rPr sz="2600" spc="-5" dirty="0">
                <a:latin typeface="Georgia"/>
                <a:cs typeface="Georgia"/>
              </a:rPr>
              <a:t>lower external </a:t>
            </a:r>
            <a:r>
              <a:rPr sz="2600" dirty="0">
                <a:latin typeface="Georgia"/>
                <a:cs typeface="Georgia"/>
              </a:rPr>
              <a:t>stress  </a:t>
            </a:r>
            <a:r>
              <a:rPr sz="2600" spc="-5" dirty="0">
                <a:latin typeface="Georgia"/>
                <a:cs typeface="Georgia"/>
              </a:rPr>
              <a:t>level, and, consequently, the fracture  strength will be smaller. </a:t>
            </a:r>
            <a:r>
              <a:rPr sz="2600" dirty="0">
                <a:latin typeface="Georgia"/>
                <a:cs typeface="Georgia"/>
              </a:rPr>
              <a:t>Tempered </a:t>
            </a:r>
            <a:r>
              <a:rPr sz="2600" spc="-5" dirty="0">
                <a:latin typeface="Georgia"/>
                <a:cs typeface="Georgia"/>
              </a:rPr>
              <a:t>glass  </a:t>
            </a:r>
            <a:r>
              <a:rPr sz="2600" dirty="0">
                <a:latin typeface="Georgia"/>
                <a:cs typeface="Georgia"/>
              </a:rPr>
              <a:t>is </a:t>
            </a:r>
            <a:r>
              <a:rPr sz="2600" spc="-5" dirty="0">
                <a:latin typeface="Georgia"/>
                <a:cs typeface="Georgia"/>
              </a:rPr>
              <a:t>used </a:t>
            </a:r>
            <a:r>
              <a:rPr sz="2600" spc="-10" dirty="0">
                <a:latin typeface="Georgia"/>
                <a:cs typeface="Georgia"/>
              </a:rPr>
              <a:t>for </a:t>
            </a:r>
            <a:r>
              <a:rPr sz="2600" dirty="0">
                <a:latin typeface="Georgia"/>
                <a:cs typeface="Georgia"/>
              </a:rPr>
              <a:t>applications in </a:t>
            </a:r>
            <a:r>
              <a:rPr sz="2600" spc="-5" dirty="0">
                <a:latin typeface="Georgia"/>
                <a:cs typeface="Georgia"/>
              </a:rPr>
              <a:t>which </a:t>
            </a:r>
            <a:r>
              <a:rPr sz="2600" spc="-10" dirty="0">
                <a:latin typeface="Georgia"/>
                <a:cs typeface="Georgia"/>
              </a:rPr>
              <a:t>high  </a:t>
            </a:r>
            <a:r>
              <a:rPr sz="2600" spc="-5" dirty="0">
                <a:latin typeface="Georgia"/>
                <a:cs typeface="Georgia"/>
              </a:rPr>
              <a:t>strength</a:t>
            </a:r>
            <a:r>
              <a:rPr sz="2600" spc="-10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is</a:t>
            </a:r>
            <a:r>
              <a:rPr sz="2600" spc="-114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important;</a:t>
            </a:r>
            <a:r>
              <a:rPr sz="2600" spc="-10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these</a:t>
            </a:r>
            <a:r>
              <a:rPr sz="2600" spc="-10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include</a:t>
            </a:r>
            <a:r>
              <a:rPr sz="2600" spc="-10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large  </a:t>
            </a:r>
            <a:r>
              <a:rPr sz="2600" spc="-5" dirty="0">
                <a:latin typeface="Georgia"/>
                <a:cs typeface="Georgia"/>
              </a:rPr>
              <a:t>doors and eyeglass lenses.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2004" y="6216777"/>
            <a:ext cx="5970905" cy="81978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just">
              <a:lnSpc>
                <a:spcPct val="94800"/>
              </a:lnSpc>
              <a:spcBef>
                <a:spcPts val="210"/>
              </a:spcBef>
            </a:pPr>
            <a:r>
              <a:rPr sz="1800" b="1" i="1" spc="-5" dirty="0">
                <a:latin typeface="Georgia"/>
                <a:cs typeface="Georgia"/>
              </a:rPr>
              <a:t>Figure 2: </a:t>
            </a:r>
            <a:r>
              <a:rPr sz="1800" b="1" i="1" dirty="0">
                <a:latin typeface="Georgia"/>
                <a:cs typeface="Georgia"/>
              </a:rPr>
              <a:t>Room-temperature </a:t>
            </a:r>
            <a:r>
              <a:rPr sz="1800" b="1" i="1" spc="-5" dirty="0">
                <a:latin typeface="Georgia"/>
                <a:cs typeface="Georgia"/>
              </a:rPr>
              <a:t>residual </a:t>
            </a:r>
            <a:r>
              <a:rPr sz="1800" b="1" i="1" dirty="0">
                <a:latin typeface="Georgia"/>
                <a:cs typeface="Georgia"/>
              </a:rPr>
              <a:t>stress  distribution over the </a:t>
            </a:r>
            <a:r>
              <a:rPr sz="1800" b="1" i="1" spc="-5" dirty="0">
                <a:latin typeface="Georgia"/>
                <a:cs typeface="Georgia"/>
              </a:rPr>
              <a:t>cross section </a:t>
            </a:r>
            <a:r>
              <a:rPr sz="1800" b="1" i="1" dirty="0">
                <a:latin typeface="Georgia"/>
                <a:cs typeface="Georgia"/>
              </a:rPr>
              <a:t>of a </a:t>
            </a:r>
            <a:r>
              <a:rPr sz="1800" b="1" i="1" spc="-5" dirty="0">
                <a:latin typeface="Georgia"/>
                <a:cs typeface="Georgia"/>
              </a:rPr>
              <a:t>tempered  glass</a:t>
            </a:r>
            <a:r>
              <a:rPr sz="1800" b="1" i="1" spc="-10" dirty="0">
                <a:latin typeface="Georgia"/>
                <a:cs typeface="Georgia"/>
              </a:rPr>
              <a:t> </a:t>
            </a:r>
            <a:r>
              <a:rPr sz="1800" b="1" i="1" dirty="0">
                <a:latin typeface="Georgia"/>
                <a:cs typeface="Georgia"/>
              </a:rPr>
              <a:t>plate.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6591" y="926591"/>
            <a:ext cx="4654296" cy="53065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90600" y="990600"/>
            <a:ext cx="4476623" cy="51282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71550" y="971550"/>
            <a:ext cx="4514850" cy="5166360"/>
          </a:xfrm>
          <a:custGeom>
            <a:avLst/>
            <a:gdLst/>
            <a:ahLst/>
            <a:cxnLst/>
            <a:rect l="l" t="t" r="r" b="b"/>
            <a:pathLst>
              <a:path w="4514850" h="5166360">
                <a:moveTo>
                  <a:pt x="0" y="5166360"/>
                </a:moveTo>
                <a:lnTo>
                  <a:pt x="4514723" y="5166360"/>
                </a:lnTo>
                <a:lnTo>
                  <a:pt x="4514723" y="0"/>
                </a:lnTo>
                <a:lnTo>
                  <a:pt x="0" y="0"/>
                </a:lnTo>
                <a:lnTo>
                  <a:pt x="0" y="516636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8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18743"/>
            <a:ext cx="5636260" cy="952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900"/>
              </a:lnSpc>
              <a:spcBef>
                <a:spcPts val="100"/>
              </a:spcBef>
            </a:pPr>
            <a:r>
              <a:rPr b="1" spc="-125" dirty="0">
                <a:latin typeface="Trebuchet MS"/>
                <a:cs typeface="Trebuchet MS"/>
              </a:rPr>
              <a:t>FABRICATION </a:t>
            </a:r>
            <a:r>
              <a:rPr b="1" spc="-40" dirty="0">
                <a:latin typeface="Trebuchet MS"/>
                <a:cs typeface="Trebuchet MS"/>
              </a:rPr>
              <a:t>AND </a:t>
            </a:r>
            <a:r>
              <a:rPr b="1" spc="-114" dirty="0">
                <a:latin typeface="Trebuchet MS"/>
                <a:cs typeface="Trebuchet MS"/>
              </a:rPr>
              <a:t>PROCESSING </a:t>
            </a:r>
            <a:r>
              <a:rPr b="1" spc="-200" dirty="0">
                <a:latin typeface="Trebuchet MS"/>
                <a:cs typeface="Trebuchet MS"/>
              </a:rPr>
              <a:t>OF</a:t>
            </a:r>
            <a:r>
              <a:rPr b="1" spc="-595" dirty="0">
                <a:latin typeface="Trebuchet MS"/>
                <a:cs typeface="Trebuchet MS"/>
              </a:rPr>
              <a:t> </a:t>
            </a:r>
            <a:r>
              <a:rPr b="1" spc="-220" dirty="0">
                <a:latin typeface="Trebuchet MS"/>
                <a:cs typeface="Trebuchet MS"/>
              </a:rPr>
              <a:t>CLAY  </a:t>
            </a:r>
            <a:r>
              <a:rPr b="1" spc="-135" dirty="0">
                <a:latin typeface="Trebuchet MS"/>
                <a:cs typeface="Trebuchet MS"/>
              </a:rPr>
              <a:t>PRODUCTS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9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935225"/>
            <a:ext cx="5970270" cy="649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92810" algn="l"/>
                <a:tab pos="1901189" algn="l"/>
                <a:tab pos="2432685" algn="l"/>
                <a:tab pos="4029710" algn="l"/>
                <a:tab pos="5495925" algn="l"/>
              </a:tabLst>
            </a:pPr>
            <a:r>
              <a:rPr sz="2600" dirty="0">
                <a:latin typeface="Arial"/>
                <a:cs typeface="Arial"/>
              </a:rPr>
              <a:t>T</a:t>
            </a:r>
            <a:r>
              <a:rPr sz="2600" spc="5" dirty="0">
                <a:latin typeface="Arial"/>
                <a:cs typeface="Arial"/>
              </a:rPr>
              <a:t>h</a:t>
            </a:r>
            <a:r>
              <a:rPr sz="2600" spc="-1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s	cla</a:t>
            </a:r>
            <a:r>
              <a:rPr sz="2600" spc="-15" dirty="0">
                <a:latin typeface="Arial"/>
                <a:cs typeface="Arial"/>
              </a:rPr>
              <a:t>s</a:t>
            </a:r>
            <a:r>
              <a:rPr sz="2600" dirty="0">
                <a:latin typeface="Arial"/>
                <a:cs typeface="Arial"/>
              </a:rPr>
              <a:t>s	of	ma</a:t>
            </a:r>
            <a:r>
              <a:rPr sz="2600" spc="-10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erials	i</a:t>
            </a:r>
            <a:r>
              <a:rPr sz="2600" spc="-15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c</a:t>
            </a:r>
            <a:r>
              <a:rPr sz="2600" spc="-10" dirty="0">
                <a:latin typeface="Arial"/>
                <a:cs typeface="Arial"/>
              </a:rPr>
              <a:t>l</a:t>
            </a:r>
            <a:r>
              <a:rPr sz="2600" dirty="0">
                <a:latin typeface="Arial"/>
                <a:cs typeface="Arial"/>
              </a:rPr>
              <a:t>u</a:t>
            </a:r>
            <a:r>
              <a:rPr sz="2600" spc="5" dirty="0">
                <a:latin typeface="Arial"/>
                <a:cs typeface="Arial"/>
              </a:rPr>
              <a:t>d</a:t>
            </a:r>
            <a:r>
              <a:rPr sz="2600" spc="-10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s	t</a:t>
            </a:r>
            <a:r>
              <a:rPr sz="2600" spc="-15" dirty="0">
                <a:latin typeface="Arial"/>
                <a:cs typeface="Arial"/>
              </a:rPr>
              <a:t>h</a:t>
            </a:r>
            <a:r>
              <a:rPr sz="2600" dirty="0">
                <a:latin typeface="Arial"/>
                <a:cs typeface="Arial"/>
              </a:rPr>
              <a:t>e</a:t>
            </a:r>
            <a:endParaRPr sz="2600">
              <a:latin typeface="Arial"/>
              <a:cs typeface="Arial"/>
            </a:endParaRPr>
          </a:p>
          <a:p>
            <a:pPr marL="12700" marR="6350" algn="just">
              <a:lnSpc>
                <a:spcPct val="191500"/>
              </a:lnSpc>
              <a:spcBef>
                <a:spcPts val="5"/>
              </a:spcBef>
            </a:pPr>
            <a:r>
              <a:rPr sz="2600" dirty="0">
                <a:latin typeface="Arial"/>
                <a:cs typeface="Arial"/>
              </a:rPr>
              <a:t>structural clay products and the  </a:t>
            </a:r>
            <a:r>
              <a:rPr sz="2600" spc="-5" dirty="0">
                <a:latin typeface="Arial"/>
                <a:cs typeface="Arial"/>
              </a:rPr>
              <a:t>whitewares.  </a:t>
            </a:r>
            <a:r>
              <a:rPr sz="2600" dirty="0">
                <a:latin typeface="Arial"/>
                <a:cs typeface="Arial"/>
              </a:rPr>
              <a:t>In  addition  to  clay </a:t>
            </a:r>
            <a:r>
              <a:rPr sz="2600" spc="50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(being</a:t>
            </a:r>
            <a:endParaRPr sz="2600">
              <a:latin typeface="Arial"/>
              <a:cs typeface="Arial"/>
            </a:endParaRPr>
          </a:p>
          <a:p>
            <a:pPr marL="12700" marR="5080" algn="just">
              <a:lnSpc>
                <a:spcPct val="191600"/>
              </a:lnSpc>
              <a:spcBef>
                <a:spcPts val="10"/>
              </a:spcBef>
            </a:pPr>
            <a:r>
              <a:rPr sz="2600" dirty="0">
                <a:latin typeface="Arial"/>
                <a:cs typeface="Arial"/>
              </a:rPr>
              <a:t>composed of </a:t>
            </a:r>
            <a:r>
              <a:rPr sz="2600" spc="-5" dirty="0">
                <a:latin typeface="Arial"/>
                <a:cs typeface="Arial"/>
              </a:rPr>
              <a:t>alumina </a:t>
            </a:r>
            <a:r>
              <a:rPr sz="2600" dirty="0">
                <a:latin typeface="Arial"/>
                <a:cs typeface="Arial"/>
              </a:rPr>
              <a:t>(Al</a:t>
            </a:r>
            <a:r>
              <a:rPr sz="2550" baseline="-6535" dirty="0">
                <a:latin typeface="Arial"/>
                <a:cs typeface="Arial"/>
              </a:rPr>
              <a:t>2</a:t>
            </a:r>
            <a:r>
              <a:rPr sz="2600" dirty="0">
                <a:latin typeface="Arial"/>
                <a:cs typeface="Arial"/>
              </a:rPr>
              <a:t>O</a:t>
            </a:r>
            <a:r>
              <a:rPr sz="2550" baseline="-6535" dirty="0">
                <a:latin typeface="Arial"/>
                <a:cs typeface="Arial"/>
              </a:rPr>
              <a:t>3</a:t>
            </a:r>
            <a:r>
              <a:rPr sz="2600" dirty="0">
                <a:latin typeface="Arial"/>
                <a:cs typeface="Arial"/>
              </a:rPr>
              <a:t>) and </a:t>
            </a:r>
            <a:r>
              <a:rPr sz="2600" spc="-5" dirty="0">
                <a:latin typeface="Arial"/>
                <a:cs typeface="Arial"/>
              </a:rPr>
              <a:t>silica  </a:t>
            </a:r>
            <a:r>
              <a:rPr sz="2600" dirty="0">
                <a:latin typeface="Arial"/>
                <a:cs typeface="Arial"/>
              </a:rPr>
              <a:t>(SiO</a:t>
            </a:r>
            <a:r>
              <a:rPr sz="2550" baseline="-6535" dirty="0">
                <a:latin typeface="Arial"/>
                <a:cs typeface="Arial"/>
              </a:rPr>
              <a:t>2</a:t>
            </a:r>
            <a:r>
              <a:rPr sz="2600" dirty="0">
                <a:latin typeface="Arial"/>
                <a:cs typeface="Arial"/>
              </a:rPr>
              <a:t>)), many </a:t>
            </a:r>
            <a:r>
              <a:rPr sz="2600" spc="5" dirty="0">
                <a:latin typeface="Arial"/>
                <a:cs typeface="Arial"/>
              </a:rPr>
              <a:t>of </a:t>
            </a:r>
            <a:r>
              <a:rPr sz="2600" dirty="0">
                <a:latin typeface="Arial"/>
                <a:cs typeface="Arial"/>
              </a:rPr>
              <a:t>these </a:t>
            </a:r>
            <a:r>
              <a:rPr sz="2600" spc="-5" dirty="0">
                <a:latin typeface="Arial"/>
                <a:cs typeface="Arial"/>
              </a:rPr>
              <a:t>products </a:t>
            </a:r>
            <a:r>
              <a:rPr sz="2600" dirty="0">
                <a:latin typeface="Arial"/>
                <a:cs typeface="Arial"/>
              </a:rPr>
              <a:t>also  contain </a:t>
            </a:r>
            <a:r>
              <a:rPr sz="2600" spc="-5" dirty="0">
                <a:latin typeface="Arial"/>
                <a:cs typeface="Arial"/>
              </a:rPr>
              <a:t>other ingredients. After </a:t>
            </a:r>
            <a:r>
              <a:rPr sz="2600" dirty="0">
                <a:latin typeface="Arial"/>
                <a:cs typeface="Arial"/>
              </a:rPr>
              <a:t>having  been </a:t>
            </a:r>
            <a:r>
              <a:rPr sz="2600" spc="-5" dirty="0">
                <a:latin typeface="Arial"/>
                <a:cs typeface="Arial"/>
              </a:rPr>
              <a:t>formed, pieces </a:t>
            </a:r>
            <a:r>
              <a:rPr sz="2600" dirty="0">
                <a:latin typeface="Arial"/>
                <a:cs typeface="Arial"/>
              </a:rPr>
              <a:t>most </a:t>
            </a:r>
            <a:r>
              <a:rPr sz="2600" spc="-5" dirty="0">
                <a:latin typeface="Arial"/>
                <a:cs typeface="Arial"/>
              </a:rPr>
              <a:t>often must </a:t>
            </a:r>
            <a:r>
              <a:rPr sz="2600" dirty="0">
                <a:latin typeface="Arial"/>
                <a:cs typeface="Arial"/>
              </a:rPr>
              <a:t>be  subjected to </a:t>
            </a:r>
            <a:r>
              <a:rPr sz="2600" spc="-5" dirty="0">
                <a:latin typeface="Arial"/>
                <a:cs typeface="Arial"/>
              </a:rPr>
              <a:t>drying and firing operations;  </a:t>
            </a:r>
            <a:r>
              <a:rPr sz="2600" dirty="0">
                <a:latin typeface="Arial"/>
                <a:cs typeface="Arial"/>
              </a:rPr>
              <a:t>each  of  </a:t>
            </a:r>
            <a:r>
              <a:rPr sz="2600" spc="-5" dirty="0">
                <a:latin typeface="Arial"/>
                <a:cs typeface="Arial"/>
              </a:rPr>
              <a:t>the  ingredients  influences </a:t>
            </a:r>
            <a:r>
              <a:rPr sz="2600" spc="1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568</Words>
  <Application>Microsoft Office PowerPoint</Application>
  <PresentationFormat>Custom</PresentationFormat>
  <Paragraphs>103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Georgia</vt:lpstr>
      <vt:lpstr>Times New Roman</vt:lpstr>
      <vt:lpstr>Trebuchet MS</vt:lpstr>
      <vt:lpstr>Office Theme</vt:lpstr>
      <vt:lpstr>Heat Treating</vt:lpstr>
      <vt:lpstr>extreme cases, lead to fracture, which is</vt:lpstr>
      <vt:lpstr>annealing point, then slowly cooled to</vt:lpstr>
      <vt:lpstr>softening point. It is then cooled to room</vt:lpstr>
      <vt:lpstr>therefore, is still plastic. With continued</vt:lpstr>
      <vt:lpstr>cross section of a glass plate is</vt:lpstr>
      <vt:lpstr>tension sufficiently to initiate a crack,</vt:lpstr>
      <vt:lpstr>PowerPoint Presentation</vt:lpstr>
      <vt:lpstr>FABRICATION AND PROCESSING OF CLAY  PRODUCTS</vt:lpstr>
      <vt:lpstr>changes that take place during these</vt:lpstr>
      <vt:lpstr>water and perhaps other ingredients to</vt:lpstr>
      <vt:lpstr>Hydroplastic Forming</vt:lpstr>
      <vt:lpstr>The most common hydroplastic forming</vt:lpstr>
      <vt:lpstr>is a suspension of clay and/or other</vt:lpstr>
      <vt:lpstr>pouring out the excess slip; this is termed</vt:lpstr>
      <vt:lpstr>acceptable casting rate is an essential</vt:lpstr>
      <vt:lpstr>PowerPoint Presentation</vt:lpstr>
      <vt:lpstr>complicated shapes is used as the mold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Athil</dc:creator>
  <cp:lastModifiedBy>athil alezzi</cp:lastModifiedBy>
  <cp:revision>3</cp:revision>
  <dcterms:created xsi:type="dcterms:W3CDTF">2018-10-13T16:37:23Z</dcterms:created>
  <dcterms:modified xsi:type="dcterms:W3CDTF">2018-11-07T22:13:30Z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2018-10-13T00:00:00Z</vt:filetime>
  </property>
</Properties>
</file>